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4"/>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9144000"/>
  <p:notesSz cx="7315200" cy="9601200"/>
  <p:embeddedFontLst>
    <p:embeddedFont>
      <p:font typeface="Garamon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Garamon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Garamond-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Garamond-italic.fntdata"/><Relationship Id="rId16" Type="http://schemas.openxmlformats.org/officeDocument/2006/relationships/slide" Target="slides/slide10.xml"/><Relationship Id="rId38" Type="http://schemas.openxmlformats.org/officeDocument/2006/relationships/font" Target="fonts/Garamo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70238" cy="479425"/>
          </a:xfrm>
          <a:prstGeom prst="rect">
            <a:avLst/>
          </a:prstGeom>
          <a:noFill/>
          <a:ln>
            <a:noFill/>
          </a:ln>
        </p:spPr>
        <p:txBody>
          <a:bodyPr anchorCtr="0" anchor="t" bIns="48300" lIns="96625" spcFirstLastPara="1" rIns="96625" wrap="square" tIns="48300">
            <a:noAutofit/>
          </a:bodyPr>
          <a:lstStyle>
            <a:lvl1pPr lvl="0" marR="0" rtl="0" algn="l">
              <a:spcBef>
                <a:spcPts val="0"/>
              </a:spcBef>
              <a:spcAft>
                <a:spcPts val="0"/>
              </a:spcAft>
              <a:buSzPts val="1400"/>
              <a:buNone/>
              <a:defRPr b="0" i="0" sz="1400" u="none" cap="none" strike="noStrike">
                <a:solidFill>
                  <a:schemeClr val="dk1"/>
                </a:solidFill>
                <a:latin typeface="Times"/>
                <a:ea typeface="Times"/>
                <a:cs typeface="Times"/>
                <a:sym typeface="Time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4963" y="0"/>
            <a:ext cx="3170237" cy="479425"/>
          </a:xfrm>
          <a:prstGeom prst="rect">
            <a:avLst/>
          </a:prstGeom>
          <a:noFill/>
          <a:ln>
            <a:noFill/>
          </a:ln>
        </p:spPr>
        <p:txBody>
          <a:bodyPr anchorCtr="0" anchor="t" bIns="48300" lIns="96625" spcFirstLastPara="1" rIns="96625" wrap="square" tIns="48300">
            <a:noAutofit/>
          </a:bodyPr>
          <a:lstStyle>
            <a:lvl1pPr lvl="0" marR="0" rtl="0" algn="r">
              <a:spcBef>
                <a:spcPts val="0"/>
              </a:spcBef>
              <a:spcAft>
                <a:spcPts val="0"/>
              </a:spcAft>
              <a:buSzPts val="1400"/>
              <a:buNone/>
              <a:defRPr b="0" i="0" sz="1400" u="none" cap="none" strike="noStrike">
                <a:solidFill>
                  <a:schemeClr val="dk1"/>
                </a:solidFill>
                <a:latin typeface="Times"/>
                <a:ea typeface="Times"/>
                <a:cs typeface="Times"/>
                <a:sym typeface="Time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1pPr>
            <a:lvl2pPr indent="-228600" lvl="1" marL="9144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2pPr>
            <a:lvl3pPr indent="-228600" lvl="2" marL="13716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3pPr>
            <a:lvl4pPr indent="-228600" lvl="3" marL="18288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4pPr>
            <a:lvl5pPr indent="-228600" lvl="4" marL="22860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1775"/>
            <a:ext cx="3170238" cy="479425"/>
          </a:xfrm>
          <a:prstGeom prst="rect">
            <a:avLst/>
          </a:prstGeom>
          <a:noFill/>
          <a:ln>
            <a:noFill/>
          </a:ln>
        </p:spPr>
        <p:txBody>
          <a:bodyPr anchorCtr="0" anchor="b" bIns="48300" lIns="96625" spcFirstLastPara="1" rIns="96625" wrap="square" tIns="48300">
            <a:noAutofit/>
          </a:bodyPr>
          <a:lstStyle>
            <a:lvl1pPr lvl="0" marR="0" rtl="0" algn="l">
              <a:spcBef>
                <a:spcPts val="0"/>
              </a:spcBef>
              <a:spcAft>
                <a:spcPts val="0"/>
              </a:spcAft>
              <a:buSzPts val="1400"/>
              <a:buNone/>
              <a:defRPr b="0" i="0" sz="1400" u="none" cap="none" strike="noStrike">
                <a:solidFill>
                  <a:schemeClr val="dk1"/>
                </a:solidFill>
                <a:latin typeface="Times"/>
                <a:ea typeface="Times"/>
                <a:cs typeface="Times"/>
                <a:sym typeface="Time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 name="Google Shape;39;p1: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Clr>
                <a:schemeClr val="dk1"/>
              </a:buClr>
              <a:buSzPts val="1200"/>
              <a:buFont typeface="Times New Roman"/>
              <a:buNone/>
            </a:pPr>
            <a:r>
              <a:rPr lang="en-US" sz="1200">
                <a:solidFill>
                  <a:schemeClr val="dk1"/>
                </a:solidFill>
                <a:latin typeface="Times New Roman"/>
                <a:ea typeface="Times New Roman"/>
                <a:cs typeface="Times New Roman"/>
                <a:sym typeface="Times New Roman"/>
              </a:rPr>
              <a:t>RyeTubeSat design and test results 2019</a:t>
            </a:r>
            <a:endParaRPr/>
          </a:p>
        </p:txBody>
      </p:sp>
      <p:sp>
        <p:nvSpPr>
          <p:cNvPr id="40" name="Google Shape;40;p1: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0:notes"/>
          <p:cNvSpPr txBox="1"/>
          <p:nvPr>
            <p:ph idx="1" type="body"/>
          </p:nvPr>
        </p:nvSpPr>
        <p:spPr>
          <a:xfrm>
            <a:off x="731838" y="4621213"/>
            <a:ext cx="5851525" cy="3779837"/>
          </a:xfrm>
          <a:prstGeom prst="rect">
            <a:avLst/>
          </a:prstGeom>
          <a:noFill/>
          <a:ln>
            <a:noFill/>
          </a:ln>
        </p:spPr>
        <p:txBody>
          <a:bodyPr anchorCtr="0" anchor="t" bIns="96625" lIns="96625" spcFirstLastPara="1" rIns="96625" wrap="square" tIns="96625">
            <a:noAutofit/>
          </a:bodyPr>
          <a:lstStyle/>
          <a:p>
            <a:pPr indent="0" lvl="0" marL="0" rtl="0" algn="l">
              <a:spcBef>
                <a:spcPts val="0"/>
              </a:spcBef>
              <a:spcAft>
                <a:spcPts val="0"/>
              </a:spcAft>
              <a:buNone/>
            </a:pPr>
            <a:r>
              <a:rPr b="1" lang="en-US"/>
              <a:t>Huraira</a:t>
            </a:r>
            <a:endParaRPr/>
          </a:p>
          <a:p>
            <a:pPr indent="0" lvl="0" marL="0" rtl="0" algn="l">
              <a:spcBef>
                <a:spcPts val="0"/>
              </a:spcBef>
              <a:spcAft>
                <a:spcPts val="0"/>
              </a:spcAft>
              <a:buNone/>
            </a:pPr>
            <a:r>
              <a:t/>
            </a:r>
            <a:endParaRPr b="1"/>
          </a:p>
          <a:p>
            <a:pPr indent="0" lvl="0" marL="0" rtl="0" algn="l">
              <a:spcBef>
                <a:spcPts val="0"/>
              </a:spcBef>
              <a:spcAft>
                <a:spcPts val="0"/>
              </a:spcAft>
              <a:buNone/>
            </a:pPr>
            <a:r>
              <a:rPr b="0" lang="en-US"/>
              <a:t>Here is the functional flow diagram for the design of the power subsystem.</a:t>
            </a:r>
            <a:endParaRPr/>
          </a:p>
        </p:txBody>
      </p:sp>
      <p:sp>
        <p:nvSpPr>
          <p:cNvPr id="121" name="Google Shape;121;p10:notes"/>
          <p:cNvSpPr/>
          <p:nvPr>
            <p:ph idx="2" type="sldImg"/>
          </p:nvPr>
        </p:nvSpPr>
        <p:spPr>
          <a:xfrm>
            <a:off x="1497013" y="1200150"/>
            <a:ext cx="4321175" cy="324008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 name="Google Shape;130;p11: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Gaja</a:t>
            </a:r>
            <a:endParaRPr/>
          </a:p>
          <a:p>
            <a:pPr indent="0" lvl="0" marL="0" rtl="0" algn="l">
              <a:spcBef>
                <a:spcPts val="360"/>
              </a:spcBef>
              <a:spcAft>
                <a:spcPts val="0"/>
              </a:spcAft>
              <a:buNone/>
            </a:pPr>
            <a:r>
              <a:t/>
            </a:r>
            <a:endParaRPr b="1"/>
          </a:p>
          <a:p>
            <a:pPr indent="0" lvl="0" marL="0" rtl="0" algn="l">
              <a:spcBef>
                <a:spcPts val="360"/>
              </a:spcBef>
              <a:spcAft>
                <a:spcPts val="0"/>
              </a:spcAft>
              <a:buNone/>
            </a:pPr>
            <a:r>
              <a:rPr b="0" lang="en-US"/>
              <a:t>These are all of the tests that were conducted/planned.</a:t>
            </a:r>
            <a:endParaRPr/>
          </a:p>
        </p:txBody>
      </p:sp>
      <p:sp>
        <p:nvSpPr>
          <p:cNvPr id="131" name="Google Shape;131;p11: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9" name="Google Shape;139;p12: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Clr>
                <a:schemeClr val="dk1"/>
              </a:buClr>
              <a:buSzPts val="1200"/>
              <a:buFont typeface="Times"/>
              <a:buNone/>
            </a:pPr>
            <a:r>
              <a:rPr b="1" lang="en-US"/>
              <a:t>Gaja</a:t>
            </a:r>
            <a:endParaRPr/>
          </a:p>
          <a:p>
            <a:pPr indent="0" lvl="0" marL="0" rtl="0" algn="l">
              <a:spcBef>
                <a:spcPts val="360"/>
              </a:spcBef>
              <a:spcAft>
                <a:spcPts val="0"/>
              </a:spcAft>
              <a:buNone/>
            </a:pPr>
            <a:r>
              <a:t/>
            </a:r>
            <a:endParaRPr/>
          </a:p>
        </p:txBody>
      </p:sp>
      <p:sp>
        <p:nvSpPr>
          <p:cNvPr id="140" name="Google Shape;140;p12: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8" name="Google Shape;148;p13: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Clr>
                <a:schemeClr val="dk1"/>
              </a:buClr>
              <a:buSzPts val="1200"/>
              <a:buFont typeface="Times"/>
              <a:buNone/>
            </a:pPr>
            <a:r>
              <a:rPr b="1" lang="en-US"/>
              <a:t>Gaja</a:t>
            </a:r>
            <a:endParaRPr/>
          </a:p>
          <a:p>
            <a:pPr indent="0" lvl="0" marL="0" rtl="0" algn="l">
              <a:spcBef>
                <a:spcPts val="360"/>
              </a:spcBef>
              <a:spcAft>
                <a:spcPts val="0"/>
              </a:spcAft>
              <a:buNone/>
            </a:pPr>
            <a:r>
              <a:t/>
            </a:r>
            <a:endParaRPr/>
          </a:p>
        </p:txBody>
      </p:sp>
      <p:sp>
        <p:nvSpPr>
          <p:cNvPr id="149" name="Google Shape;149;p13: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7" name="Google Shape;157;p14: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Clr>
                <a:schemeClr val="dk1"/>
              </a:buClr>
              <a:buSzPts val="1200"/>
              <a:buFont typeface="Times"/>
              <a:buNone/>
            </a:pPr>
            <a:r>
              <a:rPr b="1" lang="en-US"/>
              <a:t>Gaja</a:t>
            </a:r>
            <a:endParaRPr/>
          </a:p>
          <a:p>
            <a:pPr indent="0" lvl="0" marL="0" rtl="0" algn="l">
              <a:spcBef>
                <a:spcPts val="360"/>
              </a:spcBef>
              <a:spcAft>
                <a:spcPts val="0"/>
              </a:spcAft>
              <a:buNone/>
            </a:pPr>
            <a:r>
              <a:t/>
            </a:r>
            <a:endParaRPr/>
          </a:p>
        </p:txBody>
      </p:sp>
      <p:sp>
        <p:nvSpPr>
          <p:cNvPr id="158" name="Google Shape;158;p14: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5: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6" name="Google Shape;166;p15: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Clr>
                <a:schemeClr val="dk1"/>
              </a:buClr>
              <a:buSzPts val="1200"/>
              <a:buFont typeface="Times"/>
              <a:buNone/>
            </a:pPr>
            <a:r>
              <a:rPr b="1" lang="en-US"/>
              <a:t>Nathan:</a:t>
            </a:r>
            <a:endParaRPr/>
          </a:p>
          <a:p>
            <a:pPr indent="-171450" lvl="0" marL="171450" marR="0" rtl="0" algn="l">
              <a:lnSpc>
                <a:spcPct val="100000"/>
              </a:lnSpc>
              <a:spcBef>
                <a:spcPts val="360"/>
              </a:spcBef>
              <a:spcAft>
                <a:spcPts val="0"/>
              </a:spcAft>
              <a:buClr>
                <a:schemeClr val="dk1"/>
              </a:buClr>
              <a:buSzPts val="1200"/>
              <a:buFont typeface="Times"/>
              <a:buChar char="-"/>
            </a:pPr>
            <a:r>
              <a:rPr b="1" lang="en-US"/>
              <a:t>Rotating tube sat model</a:t>
            </a:r>
            <a:endParaRPr/>
          </a:p>
          <a:p>
            <a:pPr indent="-171450" lvl="0" marL="171450" marR="0" rtl="0" algn="l">
              <a:lnSpc>
                <a:spcPct val="100000"/>
              </a:lnSpc>
              <a:spcBef>
                <a:spcPts val="360"/>
              </a:spcBef>
              <a:spcAft>
                <a:spcPts val="0"/>
              </a:spcAft>
              <a:buClr>
                <a:schemeClr val="dk1"/>
              </a:buClr>
              <a:buSzPts val="1200"/>
              <a:buFont typeface="Times"/>
              <a:buChar char="-"/>
            </a:pPr>
            <a:r>
              <a:rPr b="1" lang="en-US"/>
              <a:t>Slip ring to feed through SPI interface</a:t>
            </a:r>
            <a:endParaRPr/>
          </a:p>
          <a:p>
            <a:pPr indent="-171450" lvl="0" marL="171450" marR="0" rtl="0" algn="l">
              <a:lnSpc>
                <a:spcPct val="100000"/>
              </a:lnSpc>
              <a:spcBef>
                <a:spcPts val="360"/>
              </a:spcBef>
              <a:spcAft>
                <a:spcPts val="0"/>
              </a:spcAft>
              <a:buClr>
                <a:schemeClr val="dk1"/>
              </a:buClr>
              <a:buSzPts val="1200"/>
              <a:buFont typeface="Times"/>
              <a:buChar char="-"/>
            </a:pPr>
            <a:r>
              <a:rPr b="1" lang="en-US"/>
              <a:t>Arduino to decode and relay data to MATLAB</a:t>
            </a:r>
            <a:endParaRPr/>
          </a:p>
          <a:p>
            <a:pPr indent="-171450" lvl="0" marL="171450" marR="0" rtl="0" algn="l">
              <a:lnSpc>
                <a:spcPct val="100000"/>
              </a:lnSpc>
              <a:spcBef>
                <a:spcPts val="360"/>
              </a:spcBef>
              <a:spcAft>
                <a:spcPts val="0"/>
              </a:spcAft>
              <a:buClr>
                <a:schemeClr val="dk1"/>
              </a:buClr>
              <a:buSzPts val="1200"/>
              <a:buFont typeface="Times"/>
              <a:buChar char="-"/>
            </a:pPr>
            <a:r>
              <a:rPr b="1" lang="en-US"/>
              <a:t>Simulated light source ~65000 lux at a 5x bulb diameter distance from source</a:t>
            </a:r>
            <a:endParaRPr/>
          </a:p>
        </p:txBody>
      </p:sp>
      <p:sp>
        <p:nvSpPr>
          <p:cNvPr id="167" name="Google Shape;167;p15: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4" name="Google Shape;174;p16: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Clr>
                <a:schemeClr val="dk1"/>
              </a:buClr>
              <a:buSzPts val="1200"/>
              <a:buFont typeface="Times"/>
              <a:buNone/>
            </a:pPr>
            <a:r>
              <a:rPr b="1" lang="en-US"/>
              <a:t>Nathan:</a:t>
            </a:r>
            <a:endParaRPr/>
          </a:p>
          <a:p>
            <a:pPr indent="-171450" lvl="0" marL="171450" marR="0" rtl="0" algn="l">
              <a:lnSpc>
                <a:spcPct val="100000"/>
              </a:lnSpc>
              <a:spcBef>
                <a:spcPts val="360"/>
              </a:spcBef>
              <a:spcAft>
                <a:spcPts val="0"/>
              </a:spcAft>
              <a:buClr>
                <a:schemeClr val="dk1"/>
              </a:buClr>
              <a:buSzPts val="1200"/>
              <a:buFont typeface="Times"/>
              <a:buChar char="-"/>
            </a:pPr>
            <a:r>
              <a:rPr b="1" lang="en-US"/>
              <a:t>Anomaly due to different solar cells on one of the panels</a:t>
            </a:r>
            <a:endParaRPr/>
          </a:p>
          <a:p>
            <a:pPr indent="-95250" lvl="0" marL="171450" marR="0" rtl="0" algn="l">
              <a:lnSpc>
                <a:spcPct val="100000"/>
              </a:lnSpc>
              <a:spcBef>
                <a:spcPts val="360"/>
              </a:spcBef>
              <a:spcAft>
                <a:spcPts val="0"/>
              </a:spcAft>
              <a:buClr>
                <a:schemeClr val="dk1"/>
              </a:buClr>
              <a:buSzPts val="1200"/>
              <a:buFont typeface="Times"/>
              <a:buNone/>
            </a:pPr>
            <a:r>
              <a:t/>
            </a:r>
            <a:endParaRPr b="1"/>
          </a:p>
        </p:txBody>
      </p:sp>
      <p:sp>
        <p:nvSpPr>
          <p:cNvPr id="175" name="Google Shape;175;p16: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17: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Nathan</a:t>
            </a:r>
            <a:endParaRPr/>
          </a:p>
          <a:p>
            <a:pPr indent="0" lvl="0" marL="0" rtl="0" algn="l">
              <a:spcBef>
                <a:spcPts val="360"/>
              </a:spcBef>
              <a:spcAft>
                <a:spcPts val="0"/>
              </a:spcAft>
              <a:buNone/>
            </a:pPr>
            <a:r>
              <a:t/>
            </a:r>
            <a:endParaRPr b="1"/>
          </a:p>
          <a:p>
            <a:pPr indent="0" lvl="0" marL="0" rtl="0" algn="l">
              <a:spcBef>
                <a:spcPts val="360"/>
              </a:spcBef>
              <a:spcAft>
                <a:spcPts val="0"/>
              </a:spcAft>
              <a:buNone/>
            </a:pPr>
            <a:r>
              <a:rPr lang="en-US"/>
              <a:t>Preliminary tests were conducted on a solar panel with ID: Panel B. These results helped give insight to the characteristics of the solar panel with respect to incident light. As can be seen in Figure 6.1. Open Circuit Test Results for Panel B, it was found that the panel voltage steadily increased with incident angle until the 40deg mark at which point it began to plateau to about 4.7V. The open circuit current increased linearly with the incident angle. The testing was conducted at an illuminance of 14.5 mW/cm2 (roughly 100,000 lux) compared to the 136.6 mW/cm2 that would be seen in LEO. Due to this fact, the voltage and current outputs did not match the rated specifications, however it is assumed that the behaviour can still be used to characterize the panels</a:t>
            </a:r>
            <a:endParaRPr b="0"/>
          </a:p>
        </p:txBody>
      </p:sp>
      <p:sp>
        <p:nvSpPr>
          <p:cNvPr id="183" name="Google Shape;183;p17: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8: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 name="Google Shape;192;p18: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Nathan</a:t>
            </a:r>
            <a:endParaRPr/>
          </a:p>
          <a:p>
            <a:pPr indent="0" lvl="0" marL="0" rtl="0" algn="l">
              <a:spcBef>
                <a:spcPts val="360"/>
              </a:spcBef>
              <a:spcAft>
                <a:spcPts val="0"/>
              </a:spcAft>
              <a:buNone/>
            </a:pPr>
            <a:r>
              <a:t/>
            </a:r>
            <a:endParaRPr b="1"/>
          </a:p>
          <a:p>
            <a:pPr indent="0" lvl="0" marL="0" rtl="0" algn="l">
              <a:spcBef>
                <a:spcPts val="360"/>
              </a:spcBef>
              <a:spcAft>
                <a:spcPts val="0"/>
              </a:spcAft>
              <a:buNone/>
            </a:pPr>
            <a:r>
              <a:rPr lang="en-US"/>
              <a:t>Testing was also conducted on the panels with a load in a closed-circuit configuration. The data showed that around 800ohms of load the panel was at its peak power output. Loads greater and less than this point showed large drops in power output. Additional testing was then conducted with more data points in the peak power range and with a more powerful light source. This showed the power output actually peaking at about 1200 ohms of load, but retained the same panel characteristics as was seen in the previous test. </a:t>
            </a:r>
            <a:endParaRPr b="0"/>
          </a:p>
        </p:txBody>
      </p:sp>
      <p:sp>
        <p:nvSpPr>
          <p:cNvPr id="193" name="Google Shape;193;p18: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9: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3" name="Google Shape;203;p19: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Nathan</a:t>
            </a:r>
            <a:endParaRPr/>
          </a:p>
          <a:p>
            <a:pPr indent="0" lvl="0" marL="0" rtl="0" algn="l">
              <a:spcBef>
                <a:spcPts val="360"/>
              </a:spcBef>
              <a:spcAft>
                <a:spcPts val="0"/>
              </a:spcAft>
              <a:buNone/>
            </a:pPr>
            <a:r>
              <a:t/>
            </a:r>
            <a:endParaRPr b="1"/>
          </a:p>
          <a:p>
            <a:pPr indent="0" lvl="0" marL="0" rtl="0" algn="l">
              <a:spcBef>
                <a:spcPts val="360"/>
              </a:spcBef>
              <a:spcAft>
                <a:spcPts val="0"/>
              </a:spcAft>
              <a:buNone/>
            </a:pPr>
            <a:r>
              <a:rPr lang="en-US"/>
              <a:t>At roughly 10% of the incident power of the sun used for our testing, a maximum power output if 14mW was achieved. Assuming a linear behaviour of the panel this would translate to 140mW which is about 68% of the maximum rated power output. Losses likely arose from numerous sources such as; incident angle, wavelength of light, point source approximation etc. A more powerful light source is desirable for final integration testing however the panel characteristics can still be approximated from the given data.</a:t>
            </a:r>
            <a:endParaRPr b="0"/>
          </a:p>
        </p:txBody>
      </p:sp>
      <p:sp>
        <p:nvSpPr>
          <p:cNvPr id="204" name="Google Shape;204;p19: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2: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 name="Google Shape;49;p2: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Nathan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Hi welcome to our presentation, we are the power team.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[Introduce yourselves]</a:t>
            </a:r>
            <a:endParaRPr/>
          </a:p>
        </p:txBody>
      </p:sp>
      <p:sp>
        <p:nvSpPr>
          <p:cNvPr id="50" name="Google Shape;50;p2: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0: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20: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Nathan</a:t>
            </a:r>
            <a:endParaRPr/>
          </a:p>
          <a:p>
            <a:pPr indent="-171450" lvl="0" marL="171450" rtl="0" algn="l">
              <a:spcBef>
                <a:spcPts val="360"/>
              </a:spcBef>
              <a:spcAft>
                <a:spcPts val="0"/>
              </a:spcAft>
              <a:buClr>
                <a:schemeClr val="dk1"/>
              </a:buClr>
              <a:buSzPts val="1200"/>
              <a:buFont typeface="Times"/>
              <a:buChar char="-"/>
            </a:pPr>
            <a:r>
              <a:rPr b="1" lang="en-US"/>
              <a:t>Panel model created from solar panel test data</a:t>
            </a:r>
            <a:endParaRPr/>
          </a:p>
          <a:p>
            <a:pPr indent="-171450" lvl="0" marL="171450" rtl="0" algn="l">
              <a:spcBef>
                <a:spcPts val="360"/>
              </a:spcBef>
              <a:spcAft>
                <a:spcPts val="0"/>
              </a:spcAft>
              <a:buClr>
                <a:schemeClr val="dk1"/>
              </a:buClr>
              <a:buSzPts val="1200"/>
              <a:buFont typeface="Times"/>
              <a:buChar char="-"/>
            </a:pPr>
            <a:r>
              <a:rPr b="1" lang="en-US"/>
              <a:t>Takes an input of load and angle and outputs the Voltage, Current and Power</a:t>
            </a:r>
            <a:endParaRPr/>
          </a:p>
        </p:txBody>
      </p:sp>
      <p:sp>
        <p:nvSpPr>
          <p:cNvPr id="213" name="Google Shape;213;p20: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1: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 name="Google Shape;221;p21: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Mac</a:t>
            </a:r>
            <a:endParaRPr/>
          </a:p>
          <a:p>
            <a:pPr indent="0" lvl="0" marL="0" rtl="0" algn="l">
              <a:spcBef>
                <a:spcPts val="360"/>
              </a:spcBef>
              <a:spcAft>
                <a:spcPts val="0"/>
              </a:spcAft>
              <a:buNone/>
            </a:pPr>
            <a:r>
              <a:t/>
            </a:r>
            <a:endParaRPr b="1"/>
          </a:p>
          <a:p>
            <a:pPr indent="0" lvl="0" marL="0" rtl="0" algn="l">
              <a:spcBef>
                <a:spcPts val="360"/>
              </a:spcBef>
              <a:spcAft>
                <a:spcPts val="0"/>
              </a:spcAft>
              <a:buNone/>
            </a:pPr>
            <a:r>
              <a:rPr lang="en-US"/>
              <a:t>To qualify the battery for space flight, it is important to understand its characteristics in different scenarios. To do so, the battery was subjected to discharge testing to monitor its voltage over time under predetermined loading. The setup had the battery connected to a set load (5-Watt, 10 Ohm power resistor) with an emergency cut-off switch in the event of a fault. The open circuit voltage levels were then monitored with an Arduino while the current and close circuit voltage were measured using a multimeter every hour over the course of the discharge cycle. The ambient discharge test was carried out at approximately 21°C. As shown by figure 6.4 and 6.5, the battery maintains a nominal discharging profile similar to typical Li-ion batteries. The current drain from the battery to the resistor is also very stable as shown in figure 6.6. Overall the discharging cycle last approximately 10 hours in total.</a:t>
            </a:r>
            <a:endParaRPr b="0"/>
          </a:p>
        </p:txBody>
      </p:sp>
      <p:sp>
        <p:nvSpPr>
          <p:cNvPr id="222" name="Google Shape;222;p21: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p22: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Mac</a:t>
            </a:r>
            <a:endParaRPr/>
          </a:p>
        </p:txBody>
      </p:sp>
      <p:sp>
        <p:nvSpPr>
          <p:cNvPr id="232" name="Google Shape;232;p22: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3: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p23: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Mac</a:t>
            </a:r>
            <a:endParaRPr/>
          </a:p>
        </p:txBody>
      </p:sp>
      <p:sp>
        <p:nvSpPr>
          <p:cNvPr id="241" name="Google Shape;241;p23: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4: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24: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Alessio</a:t>
            </a:r>
            <a:endParaRPr/>
          </a:p>
          <a:p>
            <a:pPr indent="0" lvl="0" marL="0" rtl="0" algn="l">
              <a:spcBef>
                <a:spcPts val="360"/>
              </a:spcBef>
              <a:spcAft>
                <a:spcPts val="0"/>
              </a:spcAft>
              <a:buNone/>
            </a:pPr>
            <a:r>
              <a:t/>
            </a:r>
            <a:endParaRPr b="1"/>
          </a:p>
          <a:p>
            <a:pPr indent="0" lvl="0" marL="0" rtl="0" algn="l">
              <a:spcBef>
                <a:spcPts val="360"/>
              </a:spcBef>
              <a:spcAft>
                <a:spcPts val="0"/>
              </a:spcAft>
              <a:buNone/>
            </a:pPr>
            <a:r>
              <a:rPr lang="en-US"/>
              <a:t>A similar test was carried out at a temperature of -20°C using a freezer. Due to logistical problems, the Arduino wasn’t used to monitor the voltage of the battery every 10 minutes. Instead, the battery discharging apparatus was take momentarily out of the freezer to take readings for the voltages and current every hour.</a:t>
            </a:r>
            <a:endParaRPr b="1"/>
          </a:p>
        </p:txBody>
      </p:sp>
      <p:sp>
        <p:nvSpPr>
          <p:cNvPr id="250" name="Google Shape;250;p24: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5: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p25: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Alessio</a:t>
            </a:r>
            <a:endParaRPr/>
          </a:p>
          <a:p>
            <a:pPr indent="0" lvl="0" marL="0" rtl="0" algn="l">
              <a:spcBef>
                <a:spcPts val="360"/>
              </a:spcBef>
              <a:spcAft>
                <a:spcPts val="0"/>
              </a:spcAft>
              <a:buNone/>
            </a:pPr>
            <a:r>
              <a:t/>
            </a:r>
            <a:endParaRPr b="1"/>
          </a:p>
          <a:p>
            <a:pPr indent="0" lvl="0" marL="0" rtl="0" algn="l">
              <a:spcBef>
                <a:spcPts val="360"/>
              </a:spcBef>
              <a:spcAft>
                <a:spcPts val="0"/>
              </a:spcAft>
              <a:buNone/>
            </a:pPr>
            <a:r>
              <a:rPr lang="en-US"/>
              <a:t>Looking at figure 6.7, one can notice that the open circuit voltage is consistent with the readings from the ambient test while the closed-circuit voltage fluctuates. This fluctuation can be due to the faulty connection between the battery and rest of the circuit. As one of the wires detached from the battery connector, the wire had to be attached to another jumper wire using electrical tape. This make shift connection could have seriously affected these voltage results especially when considering the motions occurring every time the readings were taken via the multimeter. Overall, the battery duration and the current (as shown in figure 6.8) are consistent with the results taken from the ambient discharge test, making this test also a success. </a:t>
            </a:r>
            <a:endParaRPr b="0"/>
          </a:p>
        </p:txBody>
      </p:sp>
      <p:sp>
        <p:nvSpPr>
          <p:cNvPr id="259" name="Google Shape;259;p25: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 name="Google Shape;267;p26: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Alessio</a:t>
            </a:r>
            <a:endParaRPr/>
          </a:p>
          <a:p>
            <a:pPr indent="0" lvl="0" marL="0" rtl="0" algn="l">
              <a:spcBef>
                <a:spcPts val="360"/>
              </a:spcBef>
              <a:spcAft>
                <a:spcPts val="0"/>
              </a:spcAft>
              <a:buNone/>
            </a:pPr>
            <a:r>
              <a:t/>
            </a:r>
            <a:endParaRPr b="1"/>
          </a:p>
          <a:p>
            <a:pPr indent="0" lvl="0" marL="0" rtl="0" algn="l">
              <a:spcBef>
                <a:spcPts val="360"/>
              </a:spcBef>
              <a:spcAft>
                <a:spcPts val="0"/>
              </a:spcAft>
              <a:buNone/>
            </a:pPr>
            <a:r>
              <a:rPr lang="en-US"/>
              <a:t>A partial discharge test was also carried out using a vacuum chamber to mimic the harsh space environment. The battery was placed charged at a voltage of 3.93 V inside the chamber along with the discharging apparatus. Once the chamber was sealed the pump brought the pressure to approximately -0.98 bar. The battery was kept discharging in the chamber from 2 hours. Table 11 shows the data recorded before and after the test. The physical properties of the battery remained unchanged and the voltage drop from 3.93 V to 3.81 V is consistent with a normal 2-hour discharge in ambient pressure. These results show that the battery is indeed capable of functioning in a vacuum environment. </a:t>
            </a:r>
            <a:endParaRPr b="1"/>
          </a:p>
        </p:txBody>
      </p:sp>
      <p:sp>
        <p:nvSpPr>
          <p:cNvPr id="268" name="Google Shape;268;p26: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a:ea typeface="Times"/>
                <a:cs typeface="Times"/>
                <a:sym typeface="Times"/>
              </a:rPr>
              <a:t>‹#›</a:t>
            </a:fld>
            <a:endParaRPr b="0" i="0" sz="1400" u="none" cap="none" strike="noStrike">
              <a:solidFill>
                <a:schemeClr val="dk1"/>
              </a:solidFill>
              <a:latin typeface="Times"/>
              <a:ea typeface="Times"/>
              <a:cs typeface="Times"/>
              <a:sym typeface="Time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7: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6" name="Google Shape;276;p27: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marR="0" rtl="0" algn="l">
              <a:lnSpc>
                <a:spcPct val="100000"/>
              </a:lnSpc>
              <a:spcBef>
                <a:spcPts val="0"/>
              </a:spcBef>
              <a:spcAft>
                <a:spcPts val="0"/>
              </a:spcAft>
              <a:buClr>
                <a:schemeClr val="dk1"/>
              </a:buClr>
              <a:buSzPts val="1200"/>
              <a:buFont typeface="Times"/>
              <a:buNone/>
            </a:pPr>
            <a:r>
              <a:rPr b="1" lang="en-US"/>
              <a:t>Nathan</a:t>
            </a:r>
            <a:endParaRPr/>
          </a:p>
          <a:p>
            <a:pPr indent="-171450" lvl="0" marL="171450" marR="0" rtl="0" algn="l">
              <a:lnSpc>
                <a:spcPct val="100000"/>
              </a:lnSpc>
              <a:spcBef>
                <a:spcPts val="360"/>
              </a:spcBef>
              <a:spcAft>
                <a:spcPts val="0"/>
              </a:spcAft>
              <a:buClr>
                <a:schemeClr val="dk1"/>
              </a:buClr>
              <a:buSzPts val="1200"/>
              <a:buFont typeface="Times"/>
              <a:buChar char="-"/>
            </a:pPr>
            <a:r>
              <a:rPr b="1" lang="en-US"/>
              <a:t>Finite power generation</a:t>
            </a:r>
            <a:endParaRPr/>
          </a:p>
          <a:p>
            <a:pPr indent="-171450" lvl="0" marL="171450" marR="0" rtl="0" algn="l">
              <a:lnSpc>
                <a:spcPct val="100000"/>
              </a:lnSpc>
              <a:spcBef>
                <a:spcPts val="360"/>
              </a:spcBef>
              <a:spcAft>
                <a:spcPts val="0"/>
              </a:spcAft>
              <a:buClr>
                <a:schemeClr val="dk1"/>
              </a:buClr>
              <a:buSzPts val="1200"/>
              <a:buFont typeface="Times"/>
              <a:buChar char="-"/>
            </a:pPr>
            <a:r>
              <a:rPr b="1" lang="en-US"/>
              <a:t>Mission needs need to take that into consideration when using heavy draw components</a:t>
            </a:r>
            <a:endParaRPr/>
          </a:p>
        </p:txBody>
      </p:sp>
      <p:sp>
        <p:nvSpPr>
          <p:cNvPr id="277" name="Google Shape;277;p27: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8: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5" name="Google Shape;285;p28: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Huraira</a:t>
            </a:r>
            <a:endParaRPr/>
          </a:p>
          <a:p>
            <a:pPr indent="0" lvl="0" marL="0" rtl="0" algn="l">
              <a:spcBef>
                <a:spcPts val="360"/>
              </a:spcBef>
              <a:spcAft>
                <a:spcPts val="0"/>
              </a:spcAft>
              <a:buNone/>
            </a:pPr>
            <a:r>
              <a:t/>
            </a:r>
            <a:endParaRPr b="1"/>
          </a:p>
          <a:p>
            <a:pPr indent="0" lvl="0" marL="0" rtl="0" algn="l">
              <a:spcBef>
                <a:spcPts val="360"/>
              </a:spcBef>
              <a:spcAft>
                <a:spcPts val="0"/>
              </a:spcAft>
              <a:buNone/>
            </a:pPr>
            <a:r>
              <a:rPr b="0" lang="en-US"/>
              <a:t>In terms of future considerations, investing in a space-rated battery with a higher capacity could be an option for expansion of the power subsystem’s scope.</a:t>
            </a:r>
            <a:endParaRPr/>
          </a:p>
          <a:p>
            <a:pPr indent="0" lvl="0" marL="0" rtl="0" algn="l">
              <a:spcBef>
                <a:spcPts val="360"/>
              </a:spcBef>
              <a:spcAft>
                <a:spcPts val="0"/>
              </a:spcAft>
              <a:buNone/>
            </a:pPr>
            <a:r>
              <a:rPr b="0" lang="en-US"/>
              <a:t>Also, solidifying the details of the power budget by confirming the specifications with each team could be an area for improvement.</a:t>
            </a:r>
            <a:endParaRPr/>
          </a:p>
          <a:p>
            <a:pPr indent="0" lvl="0" marL="0" rtl="0" algn="l">
              <a:spcBef>
                <a:spcPts val="360"/>
              </a:spcBef>
              <a:spcAft>
                <a:spcPts val="0"/>
              </a:spcAft>
              <a:buNone/>
            </a:pPr>
            <a:r>
              <a:rPr b="0" lang="en-US"/>
              <a:t>Simulation using STK or a multitude of other software could also help with respect to the data needed to ensure optimal performance of the power system.</a:t>
            </a:r>
            <a:endParaRPr/>
          </a:p>
          <a:p>
            <a:pPr indent="0" lvl="0" marL="0" rtl="0" algn="l">
              <a:spcBef>
                <a:spcPts val="360"/>
              </a:spcBef>
              <a:spcAft>
                <a:spcPts val="0"/>
              </a:spcAft>
              <a:buNone/>
            </a:pPr>
            <a:r>
              <a:rPr b="0" lang="en-US"/>
              <a:t>A stricter approach in terms of time management and testing could be applied to better prepare the team for integration testing.</a:t>
            </a:r>
            <a:endParaRPr/>
          </a:p>
        </p:txBody>
      </p:sp>
      <p:sp>
        <p:nvSpPr>
          <p:cNvPr id="286" name="Google Shape;286;p28: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3" name="Google Shape;293;p29: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t/>
            </a:r>
            <a:endParaRPr/>
          </a:p>
        </p:txBody>
      </p:sp>
      <p:sp>
        <p:nvSpPr>
          <p:cNvPr id="294" name="Google Shape;294;p29: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 name="Google Shape;57;p3: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Huraira</a:t>
            </a:r>
            <a:endParaRPr/>
          </a:p>
          <a:p>
            <a:pPr indent="0" lvl="0" marL="0" rtl="0" algn="l">
              <a:spcBef>
                <a:spcPts val="360"/>
              </a:spcBef>
              <a:spcAft>
                <a:spcPts val="0"/>
              </a:spcAft>
              <a:buNone/>
            </a:pPr>
            <a:r>
              <a:t/>
            </a:r>
            <a:endParaRPr b="1"/>
          </a:p>
          <a:p>
            <a:pPr indent="0" lvl="0" marL="0" rtl="0" algn="l">
              <a:spcBef>
                <a:spcPts val="360"/>
              </a:spcBef>
              <a:spcAft>
                <a:spcPts val="0"/>
              </a:spcAft>
              <a:buNone/>
            </a:pPr>
            <a:r>
              <a:rPr b="0" lang="en-US"/>
              <a:t>Here is the presentation outline for today.</a:t>
            </a:r>
            <a:endParaRPr/>
          </a:p>
        </p:txBody>
      </p:sp>
      <p:sp>
        <p:nvSpPr>
          <p:cNvPr id="58" name="Google Shape;58;p3: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0:notes"/>
          <p:cNvSpPr txBox="1"/>
          <p:nvPr>
            <p:ph idx="1" type="body"/>
          </p:nvPr>
        </p:nvSpPr>
        <p:spPr>
          <a:xfrm>
            <a:off x="974725" y="4560888"/>
            <a:ext cx="5365750" cy="4321175"/>
          </a:xfrm>
          <a:prstGeom prst="rect">
            <a:avLst/>
          </a:prstGeom>
        </p:spPr>
        <p:txBody>
          <a:bodyPr anchorCtr="0" anchor="t" bIns="48300" lIns="96625" spcFirstLastPara="1" rIns="96625" wrap="square" tIns="48300">
            <a:noAutofit/>
          </a:bodyPr>
          <a:lstStyle/>
          <a:p>
            <a:pPr indent="0" lvl="0" marL="0" rtl="0" algn="l">
              <a:spcBef>
                <a:spcPts val="360"/>
              </a:spcBef>
              <a:spcAft>
                <a:spcPts val="0"/>
              </a:spcAft>
              <a:buNone/>
            </a:pPr>
            <a:r>
              <a:t/>
            </a:r>
            <a:endParaRPr/>
          </a:p>
        </p:txBody>
      </p:sp>
      <p:sp>
        <p:nvSpPr>
          <p:cNvPr id="301" name="Google Shape;301;p30: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6" name="Google Shape;66;p4: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Hari</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purpose of the power subsystem in the TubeSat is to provide power for the various components and subsystems of the TubeSat to ensure optimal operation. Various subsystems require power for auxiliary components, such as the radio, data transmitters, receivers, onboard camera, as well as any active control systems used for guidance or orientation. The general requirements for the power subsystem, in relation to the entire TubeSat, is to provide necessary power for 3 months in a Low Earth Orbit. Additionally, the power subsystem must be able to capture solar energy and recharge the onboard batteries in order to limit the amount of batteries needed for the mission and therefore reduce weight on the entire system. The power system must be able to operate during any event period, either while in eclipse or in view of the sun, meaning it should be able to conserve power for eclipse and keep the battery at nominal charge during direct contact with the sun. A more detailed and extensive list of requirements can be found in the FRR report.</a:t>
            </a:r>
            <a:endParaRPr/>
          </a:p>
        </p:txBody>
      </p:sp>
      <p:sp>
        <p:nvSpPr>
          <p:cNvPr id="67" name="Google Shape;67;p4: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 name="Google Shape;75;p5: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Hari</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power subsystem receives solar energy which is harnessed and used to charge the battery by means of the battery circuit board. The solar panels are arranged throughout the hexadecagonal exterior of the satellite to ensure that a percentage of the panels are acquiring solar energy. The solar energy is converted to electrical energy on-board and is then distributed to the battery. During regular and sleep modes, the battery is used to provide power to the distribution board. The power distribution board then distributes power to the communications, C&amp;DH and payload boards. The C&amp;DH subsystem plays an important role to the power subsystem, as it controls the operation of sleep mode versus regular mode. The C&amp;DH code also sends inputs to the power PCB to ensure that the subsystems’ PCBs are not overloaded.</a:t>
            </a:r>
            <a:endParaRPr/>
          </a:p>
        </p:txBody>
      </p:sp>
      <p:sp>
        <p:nvSpPr>
          <p:cNvPr id="76" name="Google Shape;76;p5: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 name="Google Shape;84;p6: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Hari</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Here is a block diagram representing the power subsystem breakdown.</a:t>
            </a:r>
            <a:endParaRPr/>
          </a:p>
        </p:txBody>
      </p:sp>
      <p:sp>
        <p:nvSpPr>
          <p:cNvPr id="85" name="Google Shape;85;p6: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 name="Google Shape;93;p7: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Mac</a:t>
            </a:r>
            <a:endParaRPr/>
          </a:p>
          <a:p>
            <a:pPr indent="0" lvl="0" marL="0" rtl="0" algn="l">
              <a:spcBef>
                <a:spcPts val="360"/>
              </a:spcBef>
              <a:spcAft>
                <a:spcPts val="0"/>
              </a:spcAft>
              <a:buNone/>
            </a:pPr>
            <a:r>
              <a:t/>
            </a:r>
            <a:endParaRPr b="1"/>
          </a:p>
          <a:p>
            <a:pPr indent="0" lvl="0" marL="0" rtl="0" algn="l">
              <a:spcBef>
                <a:spcPts val="360"/>
              </a:spcBef>
              <a:spcAft>
                <a:spcPts val="0"/>
              </a:spcAft>
              <a:buNone/>
            </a:pPr>
            <a:r>
              <a:rPr b="0" lang="en-US"/>
              <a:t>With respect to the changes made since the CDR…</a:t>
            </a:r>
            <a:endParaRPr/>
          </a:p>
        </p:txBody>
      </p:sp>
      <p:sp>
        <p:nvSpPr>
          <p:cNvPr id="94" name="Google Shape;94;p7: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 name="Google Shape;102;p8:notes"/>
          <p:cNvSpPr txBox="1"/>
          <p:nvPr>
            <p:ph idx="1" type="body"/>
          </p:nvPr>
        </p:nvSpPr>
        <p:spPr>
          <a:xfrm>
            <a:off x="974725" y="4560888"/>
            <a:ext cx="5365750" cy="4321175"/>
          </a:xfrm>
          <a:prstGeom prst="rect">
            <a:avLst/>
          </a:prstGeom>
          <a:noFill/>
          <a:ln>
            <a:noFill/>
          </a:ln>
        </p:spPr>
        <p:txBody>
          <a:bodyPr anchorCtr="0" anchor="t" bIns="48300" lIns="96625" spcFirstLastPara="1" rIns="96625" wrap="square" tIns="48300">
            <a:noAutofit/>
          </a:bodyPr>
          <a:lstStyle/>
          <a:p>
            <a:pPr indent="0" lvl="0" marL="0" rtl="0" algn="l">
              <a:spcBef>
                <a:spcPts val="0"/>
              </a:spcBef>
              <a:spcAft>
                <a:spcPts val="0"/>
              </a:spcAft>
              <a:buNone/>
            </a:pPr>
            <a:r>
              <a:rPr b="1" lang="en-US"/>
              <a:t>Mac</a:t>
            </a:r>
            <a:endParaRPr/>
          </a:p>
        </p:txBody>
      </p:sp>
      <p:sp>
        <p:nvSpPr>
          <p:cNvPr id="103" name="Google Shape;103;p8:notes"/>
          <p:cNvSpPr txBox="1"/>
          <p:nvPr>
            <p:ph idx="12" type="sldNum"/>
          </p:nvPr>
        </p:nvSpPr>
        <p:spPr>
          <a:xfrm>
            <a:off x="4144963" y="9121775"/>
            <a:ext cx="3170237" cy="479425"/>
          </a:xfrm>
          <a:prstGeom prst="rect">
            <a:avLst/>
          </a:prstGeom>
          <a:noFill/>
          <a:ln>
            <a:noFill/>
          </a:ln>
        </p:spPr>
        <p:txBody>
          <a:bodyPr anchorCtr="0" anchor="b" bIns="48300" lIns="96625" spcFirstLastPara="1" rIns="96625" wrap="square" tIns="483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txBox="1"/>
          <p:nvPr>
            <p:ph idx="1" type="body"/>
          </p:nvPr>
        </p:nvSpPr>
        <p:spPr>
          <a:xfrm>
            <a:off x="731838" y="4621213"/>
            <a:ext cx="5851525" cy="3779837"/>
          </a:xfrm>
          <a:prstGeom prst="rect">
            <a:avLst/>
          </a:prstGeom>
          <a:noFill/>
          <a:ln>
            <a:noFill/>
          </a:ln>
        </p:spPr>
        <p:txBody>
          <a:bodyPr anchorCtr="0" anchor="t" bIns="96625" lIns="96625" spcFirstLastPara="1" rIns="96625" wrap="square" tIns="96625">
            <a:noAutofit/>
          </a:bodyPr>
          <a:lstStyle/>
          <a:p>
            <a:pPr indent="0" lvl="0" marL="0" rtl="0" algn="l">
              <a:spcBef>
                <a:spcPts val="0"/>
              </a:spcBef>
              <a:spcAft>
                <a:spcPts val="0"/>
              </a:spcAft>
              <a:buNone/>
            </a:pPr>
            <a:r>
              <a:rPr b="1" lang="en-US"/>
              <a:t>Huraira</a:t>
            </a:r>
            <a:endParaRPr/>
          </a:p>
          <a:p>
            <a:pPr indent="0" lvl="0" marL="0" rtl="0" algn="l">
              <a:spcBef>
                <a:spcPts val="0"/>
              </a:spcBef>
              <a:spcAft>
                <a:spcPts val="0"/>
              </a:spcAft>
              <a:buNone/>
            </a:pPr>
            <a:r>
              <a:t/>
            </a:r>
            <a:endParaRPr b="1"/>
          </a:p>
          <a:p>
            <a:pPr indent="0" lvl="0" marL="0" marR="0" rtl="0" algn="l">
              <a:lnSpc>
                <a:spcPct val="100000"/>
              </a:lnSpc>
              <a:spcBef>
                <a:spcPts val="0"/>
              </a:spcBef>
              <a:spcAft>
                <a:spcPts val="0"/>
              </a:spcAft>
              <a:buClr>
                <a:schemeClr val="dk1"/>
              </a:buClr>
              <a:buSzPts val="1200"/>
              <a:buFont typeface="Times"/>
              <a:buNone/>
            </a:pPr>
            <a:r>
              <a:rPr b="0" lang="en-US"/>
              <a:t>Hardware design as well as software design</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The satellite power system has two operation modes, regular mode while solar energy is available and sleep mode while in eclipse. The C&amp;DH system determines the current mode of the satellite and notifies the power system. If the system is operating in regular mode, the solar energy from the solar panels is converted into electrical energy to recharge the battery. During regular and sleep modes, the battery is used to provide power to the power distribution board. The PCB in turn provides power to the C&amp;DH, Communication, and Payload boards. </a:t>
            </a:r>
            <a:endParaRPr/>
          </a:p>
        </p:txBody>
      </p:sp>
      <p:sp>
        <p:nvSpPr>
          <p:cNvPr id="111" name="Google Shape;111;p9:notes"/>
          <p:cNvSpPr/>
          <p:nvPr>
            <p:ph idx="2" type="sldImg"/>
          </p:nvPr>
        </p:nvSpPr>
        <p:spPr>
          <a:xfrm>
            <a:off x="1497013" y="1200150"/>
            <a:ext cx="4321175" cy="324008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FFFFFF"/>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FFFFFF"/>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FFFFFF"/>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FFFFFF"/>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FFFFFF"/>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FFFFFF"/>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FFFFFF"/>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FFFFFF"/>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628651" y="365125"/>
            <a:ext cx="7886699" cy="1325562"/>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3"/>
          <p:cNvSpPr txBox="1"/>
          <p:nvPr>
            <p:ph idx="1" type="body"/>
          </p:nvPr>
        </p:nvSpPr>
        <p:spPr>
          <a:xfrm>
            <a:off x="628651" y="1825625"/>
            <a:ext cx="7886699" cy="4351338"/>
          </a:xfrm>
          <a:prstGeom prst="rect">
            <a:avLst/>
          </a:prstGeom>
          <a:noFill/>
          <a:ln>
            <a:noFill/>
          </a:ln>
        </p:spPr>
        <p:txBody>
          <a:bodyPr anchorCtr="0" anchor="t" bIns="91425" lIns="91425" spcFirstLastPara="1" rIns="91425" wrap="square" tIns="91425">
            <a:noAutofit/>
          </a:bodyPr>
          <a:lstStyle>
            <a:lvl1pPr indent="-431800" lvl="0" marL="457200" algn="l">
              <a:lnSpc>
                <a:spcPct val="90000"/>
              </a:lnSpc>
              <a:spcBef>
                <a:spcPts val="1000"/>
              </a:spcBef>
              <a:spcAft>
                <a:spcPts val="0"/>
              </a:spcAft>
              <a:buClr>
                <a:schemeClr val="dk1"/>
              </a:buClr>
              <a:buSzPts val="3200"/>
              <a:buFont typeface="Arial"/>
              <a:buChar char="•"/>
              <a:defRPr/>
            </a:lvl1pPr>
            <a:lvl2pPr indent="-406400" lvl="1" marL="914400" algn="l">
              <a:lnSpc>
                <a:spcPct val="90000"/>
              </a:lnSpc>
              <a:spcBef>
                <a:spcPts val="500"/>
              </a:spcBef>
              <a:spcAft>
                <a:spcPts val="0"/>
              </a:spcAft>
              <a:buClr>
                <a:schemeClr val="dk1"/>
              </a:buClr>
              <a:buSzPts val="2800"/>
              <a:buFont typeface="Arial"/>
              <a:buChar char="•"/>
              <a:defRPr/>
            </a:lvl2pPr>
            <a:lvl3pPr indent="-381000" lvl="2" marL="1371600" algn="l">
              <a:lnSpc>
                <a:spcPct val="90000"/>
              </a:lnSpc>
              <a:spcBef>
                <a:spcPts val="500"/>
              </a:spcBef>
              <a:spcAft>
                <a:spcPts val="0"/>
              </a:spcAft>
              <a:buClr>
                <a:schemeClr val="dk1"/>
              </a:buClr>
              <a:buSzPts val="2400"/>
              <a:buFont typeface="Arial"/>
              <a:buChar char="•"/>
              <a:defRPr/>
            </a:lvl3pPr>
            <a:lvl4pPr indent="-355600" lvl="3" marL="1828800" algn="l">
              <a:lnSpc>
                <a:spcPct val="90000"/>
              </a:lnSpc>
              <a:spcBef>
                <a:spcPts val="500"/>
              </a:spcBef>
              <a:spcAft>
                <a:spcPts val="0"/>
              </a:spcAft>
              <a:buClr>
                <a:schemeClr val="dk1"/>
              </a:buClr>
              <a:buSzPts val="2000"/>
              <a:buFont typeface="Arial"/>
              <a:buChar char="•"/>
              <a:defRPr/>
            </a:lvl4pPr>
            <a:lvl5pPr indent="-355600" lvl="4" marL="2286000" algn="l">
              <a:lnSpc>
                <a:spcPct val="90000"/>
              </a:lnSpc>
              <a:spcBef>
                <a:spcPts val="500"/>
              </a:spcBef>
              <a:spcAft>
                <a:spcPts val="0"/>
              </a:spcAft>
              <a:buClr>
                <a:schemeClr val="dk1"/>
              </a:buClr>
              <a:buSzPts val="2000"/>
              <a:buFont typeface="Arial"/>
              <a:buChar char="•"/>
              <a:defRPr/>
            </a:lvl5pPr>
            <a:lvl6pPr indent="-355600" lvl="5" marL="2743200" algn="l">
              <a:lnSpc>
                <a:spcPct val="90000"/>
              </a:lnSpc>
              <a:spcBef>
                <a:spcPts val="500"/>
              </a:spcBef>
              <a:spcAft>
                <a:spcPts val="0"/>
              </a:spcAft>
              <a:buClr>
                <a:schemeClr val="dk1"/>
              </a:buClr>
              <a:buSzPts val="2000"/>
              <a:buFont typeface="Arial"/>
              <a:buChar char="•"/>
              <a:defRPr/>
            </a:lvl6pPr>
            <a:lvl7pPr indent="-355600" lvl="6" marL="3200400" algn="l">
              <a:lnSpc>
                <a:spcPct val="90000"/>
              </a:lnSpc>
              <a:spcBef>
                <a:spcPts val="500"/>
              </a:spcBef>
              <a:spcAft>
                <a:spcPts val="0"/>
              </a:spcAft>
              <a:buClr>
                <a:schemeClr val="dk1"/>
              </a:buClr>
              <a:buSzPts val="2000"/>
              <a:buFont typeface="Arial"/>
              <a:buChar char="•"/>
              <a:defRPr/>
            </a:lvl7pPr>
            <a:lvl8pPr indent="-355600" lvl="7" marL="3657600" algn="l">
              <a:lnSpc>
                <a:spcPct val="90000"/>
              </a:lnSpc>
              <a:spcBef>
                <a:spcPts val="500"/>
              </a:spcBef>
              <a:spcAft>
                <a:spcPts val="0"/>
              </a:spcAft>
              <a:buClr>
                <a:schemeClr val="dk1"/>
              </a:buClr>
              <a:buSzPts val="2000"/>
              <a:buFont typeface="Arial"/>
              <a:buChar char="•"/>
              <a:defRPr/>
            </a:lvl8pPr>
            <a:lvl9pPr indent="-355600" lvl="8" marL="4114800" algn="l">
              <a:lnSpc>
                <a:spcPct val="90000"/>
              </a:lnSpc>
              <a:spcBef>
                <a:spcPts val="500"/>
              </a:spcBef>
              <a:spcAft>
                <a:spcPts val="0"/>
              </a:spcAft>
              <a:buClr>
                <a:schemeClr val="dk1"/>
              </a:buClr>
              <a:buSzPts val="2000"/>
              <a:buFont typeface="Arial"/>
              <a:buChar char="•"/>
              <a:defRPr/>
            </a:lvl9pPr>
          </a:lstStyle>
          <a:p/>
        </p:txBody>
      </p:sp>
      <p:sp>
        <p:nvSpPr>
          <p:cNvPr id="22" name="Google Shape;22;p3"/>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noAutofit/>
          </a:bodyPr>
          <a:lstStyle>
            <a:lvl1pPr lvl="0" marR="0" algn="l">
              <a:spcBef>
                <a:spcPts val="0"/>
              </a:spcBef>
              <a:spcAft>
                <a:spcPts val="0"/>
              </a:spcAft>
              <a:buSzPts val="1400"/>
              <a:buNone/>
              <a:defRPr/>
            </a:lvl1pPr>
            <a:lvl2pPr lvl="1" marR="0" algn="l">
              <a:spcBef>
                <a:spcPts val="0"/>
              </a:spcBef>
              <a:spcAft>
                <a:spcPts val="0"/>
              </a:spcAft>
              <a:buSzPts val="1400"/>
              <a:buNone/>
              <a:defRPr/>
            </a:lvl2pPr>
            <a:lvl3pPr lvl="2" marR="0" algn="l">
              <a:spcBef>
                <a:spcPts val="0"/>
              </a:spcBef>
              <a:spcAft>
                <a:spcPts val="0"/>
              </a:spcAft>
              <a:buSzPts val="1400"/>
              <a:buNone/>
              <a:defRPr/>
            </a:lvl3pPr>
            <a:lvl4pPr lvl="3" marR="0" algn="l">
              <a:spcBef>
                <a:spcPts val="0"/>
              </a:spcBef>
              <a:spcAft>
                <a:spcPts val="0"/>
              </a:spcAft>
              <a:buSzPts val="1400"/>
              <a:buNone/>
              <a:defRPr/>
            </a:lvl4pPr>
            <a:lvl5pPr lvl="4" marR="0" algn="l">
              <a:spcBef>
                <a:spcPts val="0"/>
              </a:spcBef>
              <a:spcAft>
                <a:spcPts val="0"/>
              </a:spcAft>
              <a:buSzPts val="1400"/>
              <a:buNone/>
              <a:defRPr/>
            </a:lvl5pPr>
            <a:lvl6pPr lvl="5" marR="0" algn="l">
              <a:spcBef>
                <a:spcPts val="0"/>
              </a:spcBef>
              <a:spcAft>
                <a:spcPts val="0"/>
              </a:spcAft>
              <a:buSzPts val="1400"/>
              <a:buNone/>
              <a:defRPr/>
            </a:lvl6pPr>
            <a:lvl7pPr lvl="6" marR="0" algn="l">
              <a:spcBef>
                <a:spcPts val="0"/>
              </a:spcBef>
              <a:spcAft>
                <a:spcPts val="0"/>
              </a:spcAft>
              <a:buSzPts val="1400"/>
              <a:buNone/>
              <a:defRPr/>
            </a:lvl7pPr>
            <a:lvl8pPr lvl="7" marR="0" algn="l">
              <a:spcBef>
                <a:spcPts val="0"/>
              </a:spcBef>
              <a:spcAft>
                <a:spcPts val="0"/>
              </a:spcAft>
              <a:buSzPts val="1400"/>
              <a:buNone/>
              <a:defRPr/>
            </a:lvl8pPr>
            <a:lvl9pPr lvl="8" marR="0" algn="l">
              <a:spcBef>
                <a:spcPts val="0"/>
              </a:spcBef>
              <a:spcAft>
                <a:spcPts val="0"/>
              </a:spcAft>
              <a:buSzPts val="1400"/>
              <a:buNone/>
              <a:defRPr/>
            </a:lvl9pPr>
          </a:lstStyle>
          <a:p/>
        </p:txBody>
      </p:sp>
      <p:sp>
        <p:nvSpPr>
          <p:cNvPr id="23" name="Google Shape;23;p3"/>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noAutofit/>
          </a:bodyPr>
          <a:lstStyle>
            <a:lvl1pPr lvl="0" marR="0" algn="ctr">
              <a:spcBef>
                <a:spcPts val="0"/>
              </a:spcBef>
              <a:spcAft>
                <a:spcPts val="0"/>
              </a:spcAft>
              <a:buSzPts val="1400"/>
              <a:buNone/>
              <a:defRPr/>
            </a:lvl1pPr>
            <a:lvl2pPr lvl="1" marR="0" algn="l">
              <a:spcBef>
                <a:spcPts val="0"/>
              </a:spcBef>
              <a:spcAft>
                <a:spcPts val="0"/>
              </a:spcAft>
              <a:buSzPts val="1400"/>
              <a:buNone/>
              <a:defRPr/>
            </a:lvl2pPr>
            <a:lvl3pPr lvl="2" marR="0" algn="l">
              <a:spcBef>
                <a:spcPts val="0"/>
              </a:spcBef>
              <a:spcAft>
                <a:spcPts val="0"/>
              </a:spcAft>
              <a:buSzPts val="1400"/>
              <a:buNone/>
              <a:defRPr/>
            </a:lvl3pPr>
            <a:lvl4pPr lvl="3" marR="0" algn="l">
              <a:spcBef>
                <a:spcPts val="0"/>
              </a:spcBef>
              <a:spcAft>
                <a:spcPts val="0"/>
              </a:spcAft>
              <a:buSzPts val="1400"/>
              <a:buNone/>
              <a:defRPr/>
            </a:lvl4pPr>
            <a:lvl5pPr lvl="4" marR="0" algn="l">
              <a:spcBef>
                <a:spcPts val="0"/>
              </a:spcBef>
              <a:spcAft>
                <a:spcPts val="0"/>
              </a:spcAft>
              <a:buSzPts val="1400"/>
              <a:buNone/>
              <a:defRPr/>
            </a:lvl5pPr>
            <a:lvl6pPr lvl="5" marR="0" algn="l">
              <a:spcBef>
                <a:spcPts val="0"/>
              </a:spcBef>
              <a:spcAft>
                <a:spcPts val="0"/>
              </a:spcAft>
              <a:buSzPts val="1400"/>
              <a:buNone/>
              <a:defRPr/>
            </a:lvl6pPr>
            <a:lvl7pPr lvl="6" marR="0" algn="l">
              <a:spcBef>
                <a:spcPts val="0"/>
              </a:spcBef>
              <a:spcAft>
                <a:spcPts val="0"/>
              </a:spcAft>
              <a:buSzPts val="1400"/>
              <a:buNone/>
              <a:defRPr/>
            </a:lvl7pPr>
            <a:lvl8pPr lvl="7" marR="0" algn="l">
              <a:spcBef>
                <a:spcPts val="0"/>
              </a:spcBef>
              <a:spcAft>
                <a:spcPts val="0"/>
              </a:spcAft>
              <a:buSzPts val="1400"/>
              <a:buNone/>
              <a:defRPr/>
            </a:lvl8pPr>
            <a:lvl9pPr lvl="8" marR="0" algn="l">
              <a:spcBef>
                <a:spcPts val="0"/>
              </a:spcBef>
              <a:spcAft>
                <a:spcPts val="0"/>
              </a:spcAft>
              <a:buSzPts val="1400"/>
              <a:buNone/>
              <a:defRPr/>
            </a:lvl9pPr>
          </a:lstStyle>
          <a:p/>
        </p:txBody>
      </p:sp>
      <p:sp>
        <p:nvSpPr>
          <p:cNvPr id="24" name="Google Shape;24;p3"/>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FFFFFF"/>
                </a:solidFill>
                <a:latin typeface="Arial"/>
                <a:ea typeface="Arial"/>
                <a:cs typeface="Arial"/>
                <a:sym typeface="Arial"/>
              </a:defRPr>
            </a:lvl1pPr>
            <a:lvl2pPr indent="0" lvl="1" marL="0" marR="0" algn="r">
              <a:spcBef>
                <a:spcPts val="0"/>
              </a:spcBef>
              <a:spcAft>
                <a:spcPts val="0"/>
              </a:spcAft>
              <a:buNone/>
              <a:defRPr b="0" i="0" sz="1200" u="none" cap="none" strike="noStrike">
                <a:solidFill>
                  <a:srgbClr val="FFFFFF"/>
                </a:solidFill>
                <a:latin typeface="Arial"/>
                <a:ea typeface="Arial"/>
                <a:cs typeface="Arial"/>
                <a:sym typeface="Arial"/>
              </a:defRPr>
            </a:lvl2pPr>
            <a:lvl3pPr indent="0" lvl="2" marL="0" marR="0" algn="r">
              <a:spcBef>
                <a:spcPts val="0"/>
              </a:spcBef>
              <a:spcAft>
                <a:spcPts val="0"/>
              </a:spcAft>
              <a:buNone/>
              <a:defRPr b="0" i="0" sz="1200" u="none" cap="none" strike="noStrike">
                <a:solidFill>
                  <a:srgbClr val="FFFFFF"/>
                </a:solidFill>
                <a:latin typeface="Arial"/>
                <a:ea typeface="Arial"/>
                <a:cs typeface="Arial"/>
                <a:sym typeface="Arial"/>
              </a:defRPr>
            </a:lvl3pPr>
            <a:lvl4pPr indent="0" lvl="3" marL="0" marR="0" algn="r">
              <a:spcBef>
                <a:spcPts val="0"/>
              </a:spcBef>
              <a:spcAft>
                <a:spcPts val="0"/>
              </a:spcAft>
              <a:buNone/>
              <a:defRPr b="0" i="0" sz="1200" u="none" cap="none" strike="noStrike">
                <a:solidFill>
                  <a:srgbClr val="FFFFFF"/>
                </a:solidFill>
                <a:latin typeface="Arial"/>
                <a:ea typeface="Arial"/>
                <a:cs typeface="Arial"/>
                <a:sym typeface="Arial"/>
              </a:defRPr>
            </a:lvl4pPr>
            <a:lvl5pPr indent="0" lvl="4" marL="0" marR="0" algn="r">
              <a:spcBef>
                <a:spcPts val="0"/>
              </a:spcBef>
              <a:spcAft>
                <a:spcPts val="0"/>
              </a:spcAft>
              <a:buNone/>
              <a:defRPr b="0" i="0" sz="1200" u="none" cap="none" strike="noStrike">
                <a:solidFill>
                  <a:srgbClr val="FFFFFF"/>
                </a:solidFill>
                <a:latin typeface="Arial"/>
                <a:ea typeface="Arial"/>
                <a:cs typeface="Arial"/>
                <a:sym typeface="Arial"/>
              </a:defRPr>
            </a:lvl5pPr>
            <a:lvl6pPr indent="0" lvl="5" marL="0" marR="0" algn="r">
              <a:spcBef>
                <a:spcPts val="0"/>
              </a:spcBef>
              <a:spcAft>
                <a:spcPts val="0"/>
              </a:spcAft>
              <a:buNone/>
              <a:defRPr b="0" i="0" sz="1200" u="none" cap="none" strike="noStrike">
                <a:solidFill>
                  <a:srgbClr val="FFFFFF"/>
                </a:solidFill>
                <a:latin typeface="Arial"/>
                <a:ea typeface="Arial"/>
                <a:cs typeface="Arial"/>
                <a:sym typeface="Arial"/>
              </a:defRPr>
            </a:lvl6pPr>
            <a:lvl7pPr indent="0" lvl="6" marL="0" marR="0" algn="r">
              <a:spcBef>
                <a:spcPts val="0"/>
              </a:spcBef>
              <a:spcAft>
                <a:spcPts val="0"/>
              </a:spcAft>
              <a:buNone/>
              <a:defRPr b="0" i="0" sz="1200" u="none" cap="none" strike="noStrike">
                <a:solidFill>
                  <a:srgbClr val="FFFFFF"/>
                </a:solidFill>
                <a:latin typeface="Arial"/>
                <a:ea typeface="Arial"/>
                <a:cs typeface="Arial"/>
                <a:sym typeface="Arial"/>
              </a:defRPr>
            </a:lvl7pPr>
            <a:lvl8pPr indent="0" lvl="7" marL="0" marR="0" algn="r">
              <a:spcBef>
                <a:spcPts val="0"/>
              </a:spcBef>
              <a:spcAft>
                <a:spcPts val="0"/>
              </a:spcAft>
              <a:buNone/>
              <a:defRPr b="0" i="0" sz="1200" u="none" cap="none" strike="noStrike">
                <a:solidFill>
                  <a:srgbClr val="FFFFFF"/>
                </a:solidFill>
                <a:latin typeface="Arial"/>
                <a:ea typeface="Arial"/>
                <a:cs typeface="Arial"/>
                <a:sym typeface="Arial"/>
              </a:defRPr>
            </a:lvl8pPr>
            <a:lvl9pPr indent="0" lvl="8" marL="0" marR="0" algn="r">
              <a:spcBef>
                <a:spcPts val="0"/>
              </a:spcBef>
              <a:spcAft>
                <a:spcPts val="0"/>
              </a:spcAft>
              <a:buNone/>
              <a:defRPr b="0" i="0" sz="12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FFFFFF"/>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FFFFFF"/>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FFFFFF"/>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FFFFFF"/>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FFFFFF"/>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FFFFFF"/>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FFFFFF"/>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FFFFFF"/>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FFFFFF"/>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FFFFFF"/>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FFFFFF"/>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FFFFFF"/>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FFFFFF"/>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FFFFFF"/>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FFFFFF"/>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FFFFFF"/>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6"/>
          <p:cNvSpPr txBox="1"/>
          <p:nvPr/>
        </p:nvSpPr>
        <p:spPr>
          <a:xfrm>
            <a:off x="155575" y="893763"/>
            <a:ext cx="8839200" cy="12668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200" u="none" cap="none" strike="noStrike">
                <a:solidFill>
                  <a:schemeClr val="lt1"/>
                </a:solidFill>
                <a:latin typeface="Calibri"/>
                <a:ea typeface="Calibri"/>
                <a:cs typeface="Calibri"/>
                <a:sym typeface="Calibri"/>
              </a:rPr>
              <a:t>RYETUBESAT DESIGN AND TEST RESULTS</a:t>
            </a:r>
            <a:endParaRPr b="0" i="0" sz="3200" u="none" cap="none" strike="noStrike">
              <a:solidFill>
                <a:schemeClr val="lt1"/>
              </a:solidFill>
              <a:latin typeface="Calibri"/>
              <a:ea typeface="Calibri"/>
              <a:cs typeface="Calibri"/>
              <a:sym typeface="Calibri"/>
            </a:endParaRPr>
          </a:p>
        </p:txBody>
      </p:sp>
      <p:sp>
        <p:nvSpPr>
          <p:cNvPr id="43" name="Google Shape;43;p6"/>
          <p:cNvSpPr txBox="1"/>
          <p:nvPr/>
        </p:nvSpPr>
        <p:spPr>
          <a:xfrm>
            <a:off x="1486694" y="3065505"/>
            <a:ext cx="6400800" cy="917491"/>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by </a:t>
            </a:r>
            <a:endParaRPr b="0" i="0" sz="2800" u="none" cap="none" strike="noStrike">
              <a:solidFill>
                <a:schemeClr val="lt1"/>
              </a:solidFill>
              <a:latin typeface="Calibri"/>
              <a:ea typeface="Calibri"/>
              <a:cs typeface="Calibri"/>
              <a:sym typeface="Calibri"/>
            </a:endParaRPr>
          </a:p>
          <a:p>
            <a:pPr indent="-342900" lvl="0" marL="342900" marR="0" rtl="0" algn="ctr">
              <a:spcBef>
                <a:spcPts val="56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Space Systems Design Team 2019</a:t>
            </a:r>
            <a:br>
              <a:rPr b="0" i="0" lang="en-US" sz="22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a:p>
            <a:pPr indent="-342900" lvl="0" marL="342900" marR="0" rtl="0" algn="ctr">
              <a:spcBef>
                <a:spcPts val="440"/>
              </a:spcBef>
              <a:spcAft>
                <a:spcPts val="0"/>
              </a:spcAft>
              <a:buClr>
                <a:schemeClr val="lt1"/>
              </a:buClr>
              <a:buSzPts val="2200"/>
              <a:buFont typeface="Arial"/>
              <a:buNone/>
            </a:pPr>
            <a:r>
              <a:t/>
            </a:r>
            <a:endParaRPr b="0" i="0" sz="2200" u="none" cap="none" strike="noStrike">
              <a:solidFill>
                <a:schemeClr val="lt1"/>
              </a:solidFill>
              <a:latin typeface="Arial"/>
              <a:ea typeface="Arial"/>
              <a:cs typeface="Arial"/>
              <a:sym typeface="Arial"/>
            </a:endParaRPr>
          </a:p>
          <a:p>
            <a:pPr indent="-342900" lvl="0" marL="342900" marR="0" rtl="0" algn="ctr">
              <a:spcBef>
                <a:spcPts val="400"/>
              </a:spcBef>
              <a:spcAft>
                <a:spcPts val="0"/>
              </a:spcAft>
              <a:buClr>
                <a:schemeClr val="lt1"/>
              </a:buClr>
              <a:buSzPts val="2000"/>
              <a:buFont typeface="Arial"/>
              <a:buNone/>
            </a:pPr>
            <a:r>
              <a:t/>
            </a:r>
            <a:endParaRPr b="0" i="0" sz="2000" u="none" cap="none" strike="noStrike">
              <a:solidFill>
                <a:schemeClr val="lt1"/>
              </a:solidFill>
              <a:latin typeface="Times New Roman"/>
              <a:ea typeface="Times New Roman"/>
              <a:cs typeface="Times New Roman"/>
              <a:sym typeface="Times New Roman"/>
            </a:endParaRPr>
          </a:p>
        </p:txBody>
      </p:sp>
      <p:sp>
        <p:nvSpPr>
          <p:cNvPr id="44" name="Google Shape;44;p6"/>
          <p:cNvSpPr txBox="1"/>
          <p:nvPr/>
        </p:nvSpPr>
        <p:spPr>
          <a:xfrm>
            <a:off x="962025" y="4887913"/>
            <a:ext cx="7450138"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000"/>
              <a:buFont typeface="Arial"/>
              <a:buNone/>
            </a:pPr>
            <a:r>
              <a:t/>
            </a:r>
            <a:endParaRPr b="0" i="0" sz="2000" u="none" cap="none" strike="noStrike">
              <a:solidFill>
                <a:schemeClr val="accent2"/>
              </a:solidFill>
              <a:latin typeface="Times New Roman"/>
              <a:ea typeface="Times New Roman"/>
              <a:cs typeface="Times New Roman"/>
              <a:sym typeface="Times New Roman"/>
            </a:endParaRPr>
          </a:p>
          <a:p>
            <a:pPr indent="0" lvl="0" marL="0" marR="0" rtl="0" algn="ctr">
              <a:spcBef>
                <a:spcPts val="0"/>
              </a:spcBef>
              <a:spcAft>
                <a:spcPts val="0"/>
              </a:spcAft>
              <a:buClr>
                <a:schemeClr val="lt1"/>
              </a:buClr>
              <a:buSzPts val="2000"/>
              <a:buFont typeface="Arial"/>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ctr">
              <a:spcBef>
                <a:spcPts val="0"/>
              </a:spcBef>
              <a:spcAft>
                <a:spcPts val="0"/>
              </a:spcAft>
              <a:buClr>
                <a:schemeClr val="lt1"/>
              </a:buClr>
              <a:buSzPts val="2400"/>
              <a:buFont typeface="Arial"/>
              <a:buNone/>
            </a:pPr>
            <a:r>
              <a:rPr b="0" i="0" lang="en-US" sz="2400" u="none" cap="none" strike="noStrike">
                <a:solidFill>
                  <a:schemeClr val="lt1"/>
                </a:solidFill>
                <a:latin typeface="Calibri"/>
                <a:ea typeface="Calibri"/>
                <a:cs typeface="Calibri"/>
                <a:sym typeface="Calibri"/>
              </a:rPr>
              <a:t>Department of Aerospace Engineering</a:t>
            </a:r>
            <a:endParaRPr/>
          </a:p>
          <a:p>
            <a:pPr indent="0" lvl="0" marL="0" marR="0" rtl="0" algn="ctr">
              <a:spcBef>
                <a:spcPts val="0"/>
              </a:spcBef>
              <a:spcAft>
                <a:spcPts val="0"/>
              </a:spcAft>
              <a:buClr>
                <a:schemeClr val="lt1"/>
              </a:buClr>
              <a:buSzPts val="2400"/>
              <a:buFont typeface="Arial"/>
              <a:buNone/>
            </a:pPr>
            <a:r>
              <a:rPr b="0" i="0" lang="en-US" sz="2400" u="none" cap="none" strike="noStrike">
                <a:solidFill>
                  <a:schemeClr val="lt1"/>
                </a:solidFill>
                <a:latin typeface="Calibri"/>
                <a:ea typeface="Calibri"/>
                <a:cs typeface="Calibri"/>
                <a:sym typeface="Calibri"/>
              </a:rPr>
              <a:t>Ryerson University, Toronto, Canada</a:t>
            </a:r>
            <a:endParaRPr b="0" i="0" sz="2400" u="none" cap="none" strike="noStrike">
              <a:solidFill>
                <a:schemeClr val="lt1"/>
              </a:solidFill>
              <a:latin typeface="Calibri"/>
              <a:ea typeface="Calibri"/>
              <a:cs typeface="Calibri"/>
              <a:sym typeface="Calibri"/>
            </a:endParaRPr>
          </a:p>
        </p:txBody>
      </p:sp>
      <p:cxnSp>
        <p:nvCxnSpPr>
          <p:cNvPr id="45" name="Google Shape;45;p6"/>
          <p:cNvCxnSpPr/>
          <p:nvPr/>
        </p:nvCxnSpPr>
        <p:spPr>
          <a:xfrm>
            <a:off x="231775" y="1585913"/>
            <a:ext cx="861060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pic>
        <p:nvPicPr>
          <p:cNvPr descr="Image result for new ryerson logo" id="46" name="Google Shape;46;p6"/>
          <p:cNvPicPr preferRelativeResize="0"/>
          <p:nvPr/>
        </p:nvPicPr>
        <p:blipFill rotWithShape="1">
          <a:blip r:embed="rId3">
            <a:alphaModFix/>
          </a:blip>
          <a:srcRect b="0" l="0" r="0" t="0"/>
          <a:stretch/>
        </p:blipFill>
        <p:spPr>
          <a:xfrm>
            <a:off x="7736829" y="32325"/>
            <a:ext cx="1350668" cy="6537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24" name="Google Shape;124;p15"/>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Design</a:t>
            </a:r>
            <a:endParaRPr/>
          </a:p>
        </p:txBody>
      </p:sp>
      <p:cxnSp>
        <p:nvCxnSpPr>
          <p:cNvPr id="125" name="Google Shape;125;p15"/>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pic>
        <p:nvPicPr>
          <p:cNvPr id="126" name="Google Shape;126;p15"/>
          <p:cNvPicPr preferRelativeResize="0"/>
          <p:nvPr/>
        </p:nvPicPr>
        <p:blipFill rotWithShape="1">
          <a:blip r:embed="rId3">
            <a:alphaModFix/>
          </a:blip>
          <a:srcRect b="0" l="0" r="0" t="0"/>
          <a:stretch/>
        </p:blipFill>
        <p:spPr>
          <a:xfrm>
            <a:off x="2018034" y="962345"/>
            <a:ext cx="5107929" cy="5047757"/>
          </a:xfrm>
          <a:prstGeom prst="rect">
            <a:avLst/>
          </a:prstGeom>
          <a:noFill/>
          <a:ln>
            <a:noFill/>
          </a:ln>
        </p:spPr>
      </p:pic>
      <p:sp>
        <p:nvSpPr>
          <p:cNvPr id="127" name="Google Shape;127;p15"/>
          <p:cNvSpPr/>
          <p:nvPr/>
        </p:nvSpPr>
        <p:spPr>
          <a:xfrm>
            <a:off x="2471135" y="6197280"/>
            <a:ext cx="4201728"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Power Subsystem Functional Flow Diagram</a:t>
            </a:r>
            <a:endParaRPr b="0" i="0" sz="1800" u="none" cap="none" strike="noStrike">
              <a:solidFill>
                <a:schemeClr val="lt1"/>
              </a:solidFill>
              <a:latin typeface="Calibri"/>
              <a:ea typeface="Calibri"/>
              <a:cs typeface="Calibri"/>
              <a:sym typeface="Calibri"/>
            </a:endParaRP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Assembly and Testing</a:t>
            </a:r>
            <a:endParaRPr/>
          </a:p>
        </p:txBody>
      </p:sp>
      <p:cxnSp>
        <p:nvCxnSpPr>
          <p:cNvPr id="134" name="Google Shape;134;p16"/>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135" name="Google Shape;135;p16"/>
          <p:cNvSpPr txBox="1"/>
          <p:nvPr/>
        </p:nvSpPr>
        <p:spPr>
          <a:xfrm>
            <a:off x="461963" y="1277938"/>
            <a:ext cx="5646237" cy="5377077"/>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Battery Discharge Test (Trial, @20°C, @-20°C)</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Battery Vacuum Test</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Battery Recharge Test</a:t>
            </a:r>
            <a:endParaRPr/>
          </a:p>
          <a:p>
            <a:pPr indent="0" lvl="0" marL="13970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Individual Solar Panel PCB Test</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Peak Power Closed Circuit Test</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Solar Panel Vacuum Test</a:t>
            </a:r>
            <a:endParaRPr/>
          </a:p>
          <a:p>
            <a:pPr indent="0" lvl="0" marL="13970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PCB Vacuum Test</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Integration Test</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Image result for testing gif" id="136" name="Google Shape;136;p16"/>
          <p:cNvPicPr preferRelativeResize="0"/>
          <p:nvPr/>
        </p:nvPicPr>
        <p:blipFill rotWithShape="1">
          <a:blip r:embed="rId3">
            <a:alphaModFix/>
          </a:blip>
          <a:srcRect b="0" l="0" r="0" t="0"/>
          <a:stretch/>
        </p:blipFill>
        <p:spPr>
          <a:xfrm>
            <a:off x="6108200" y="2476500"/>
            <a:ext cx="2533650" cy="190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Assembly and Testing</a:t>
            </a:r>
            <a:endParaRPr/>
          </a:p>
        </p:txBody>
      </p:sp>
      <p:cxnSp>
        <p:nvCxnSpPr>
          <p:cNvPr id="143" name="Google Shape;143;p17"/>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144" name="Google Shape;144;p17"/>
          <p:cNvSpPr txBox="1"/>
          <p:nvPr/>
        </p:nvSpPr>
        <p:spPr>
          <a:xfrm>
            <a:off x="461962" y="1404939"/>
            <a:ext cx="7720107" cy="3060993"/>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Battery Test Apparatus</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Tenergy Lithium-ion 3.7V 5200mAh battery </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Tenergy battery charger</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10-Ohm 5-Watt power resistor</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Jumper wires</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Vacuum chamber and vacuum pump </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Freezer </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Arduino Nano </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Multimeter</a:t>
            </a:r>
            <a:endParaRPr b="0" i="0" sz="1800" u="none" cap="none" strike="noStrike">
              <a:solidFill>
                <a:schemeClr val="lt1"/>
              </a:solidFill>
              <a:latin typeface="Arial"/>
              <a:ea typeface="Arial"/>
              <a:cs typeface="Arial"/>
              <a:sym typeface="Arial"/>
            </a:endParaRPr>
          </a:p>
        </p:txBody>
      </p:sp>
      <p:pic>
        <p:nvPicPr>
          <p:cNvPr descr="A picture containing indoor, orange, table&#10;&#10;Description generated with high confidence" id="145" name="Google Shape;145;p17"/>
          <p:cNvPicPr preferRelativeResize="0"/>
          <p:nvPr/>
        </p:nvPicPr>
        <p:blipFill rotWithShape="1">
          <a:blip r:embed="rId3">
            <a:alphaModFix/>
          </a:blip>
          <a:srcRect b="0" l="0" r="0" t="0"/>
          <a:stretch/>
        </p:blipFill>
        <p:spPr>
          <a:xfrm>
            <a:off x="6075872" y="2779143"/>
            <a:ext cx="2484408" cy="3355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Assembly and Testing</a:t>
            </a:r>
            <a:endParaRPr/>
          </a:p>
        </p:txBody>
      </p:sp>
      <p:cxnSp>
        <p:nvCxnSpPr>
          <p:cNvPr id="152" name="Google Shape;152;p18"/>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153" name="Google Shape;153;p18"/>
          <p:cNvSpPr txBox="1"/>
          <p:nvPr/>
        </p:nvSpPr>
        <p:spPr>
          <a:xfrm>
            <a:off x="461962" y="1404939"/>
            <a:ext cx="7720107" cy="3060993"/>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Power Board Test Apparatus</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PCB </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Laptop with Arduino </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Multimeter</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Jumper wires</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Vacuum chamber </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Solar Panel apparatus</a:t>
            </a:r>
            <a:endParaRPr/>
          </a:p>
        </p:txBody>
      </p:sp>
      <p:pic>
        <p:nvPicPr>
          <p:cNvPr descr="A circuit board&#10;&#10;Description generated with very high confidence" id="154" name="Google Shape;154;p18"/>
          <p:cNvPicPr preferRelativeResize="0"/>
          <p:nvPr/>
        </p:nvPicPr>
        <p:blipFill rotWithShape="1">
          <a:blip r:embed="rId3">
            <a:alphaModFix/>
          </a:blip>
          <a:srcRect b="0" l="0" r="0" t="0"/>
          <a:stretch/>
        </p:blipFill>
        <p:spPr>
          <a:xfrm>
            <a:off x="5071265" y="1119222"/>
            <a:ext cx="3464666" cy="46195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Assembly and Testing</a:t>
            </a:r>
            <a:endParaRPr/>
          </a:p>
        </p:txBody>
      </p:sp>
      <p:cxnSp>
        <p:nvCxnSpPr>
          <p:cNvPr id="161" name="Google Shape;161;p19"/>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162" name="Google Shape;162;p19"/>
          <p:cNvSpPr txBox="1"/>
          <p:nvPr/>
        </p:nvSpPr>
        <p:spPr>
          <a:xfrm>
            <a:off x="461962" y="1404939"/>
            <a:ext cx="7720107" cy="3176209"/>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Solar Panel Test Apparatus</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Arduino Uno</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Test apparatus</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Servo Motor</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Laptop with MATLAB software</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Halogen Light Source</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Multimeter</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Jumper wires</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Potentiometer</a:t>
            </a:r>
            <a:endParaRPr/>
          </a:p>
          <a:p>
            <a:pPr indent="-317500" lvl="1" marL="9144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Solar Panel</a:t>
            </a:r>
            <a:endParaRPr b="0" i="0" sz="1800" u="none" cap="none" strike="noStrike">
              <a:solidFill>
                <a:schemeClr val="lt1"/>
              </a:solidFill>
              <a:latin typeface="Arial"/>
              <a:ea typeface="Arial"/>
              <a:cs typeface="Arial"/>
              <a:sym typeface="Arial"/>
            </a:endParaRPr>
          </a:p>
        </p:txBody>
      </p:sp>
      <p:pic>
        <p:nvPicPr>
          <p:cNvPr id="163" name="Google Shape;163;p19"/>
          <p:cNvPicPr preferRelativeResize="0"/>
          <p:nvPr/>
        </p:nvPicPr>
        <p:blipFill rotWithShape="1">
          <a:blip r:embed="rId3">
            <a:alphaModFix/>
          </a:blip>
          <a:srcRect b="0" l="0" r="0" t="0"/>
          <a:stretch/>
        </p:blipFill>
        <p:spPr>
          <a:xfrm>
            <a:off x="4944188" y="1490371"/>
            <a:ext cx="3955322" cy="38772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Assembly and Testing</a:t>
            </a:r>
            <a:endParaRPr/>
          </a:p>
        </p:txBody>
      </p:sp>
      <p:cxnSp>
        <p:nvCxnSpPr>
          <p:cNvPr id="170" name="Google Shape;170;p20"/>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pic>
        <p:nvPicPr>
          <p:cNvPr id="171" name="Google Shape;171;p20"/>
          <p:cNvPicPr preferRelativeResize="0"/>
          <p:nvPr/>
        </p:nvPicPr>
        <p:blipFill rotWithShape="1">
          <a:blip r:embed="rId3">
            <a:alphaModFix/>
          </a:blip>
          <a:srcRect b="0" l="0" r="0" t="0"/>
          <a:stretch/>
        </p:blipFill>
        <p:spPr>
          <a:xfrm>
            <a:off x="1997963" y="803275"/>
            <a:ext cx="5148074" cy="5929311"/>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Assembly and Testing</a:t>
            </a:r>
            <a:endParaRPr/>
          </a:p>
        </p:txBody>
      </p:sp>
      <p:cxnSp>
        <p:nvCxnSpPr>
          <p:cNvPr id="178" name="Google Shape;178;p21"/>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pic>
        <p:nvPicPr>
          <p:cNvPr id="179" name="Google Shape;179;p21"/>
          <p:cNvPicPr preferRelativeResize="0"/>
          <p:nvPr/>
        </p:nvPicPr>
        <p:blipFill rotWithShape="1">
          <a:blip r:embed="rId3">
            <a:alphaModFix/>
          </a:blip>
          <a:srcRect b="132" l="0" r="0" t="0"/>
          <a:stretch/>
        </p:blipFill>
        <p:spPr>
          <a:xfrm>
            <a:off x="666796" y="1381672"/>
            <a:ext cx="7810407" cy="44278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186" name="Google Shape;186;p22"/>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187" name="Google Shape;187;p22"/>
          <p:cNvSpPr txBox="1"/>
          <p:nvPr/>
        </p:nvSpPr>
        <p:spPr>
          <a:xfrm>
            <a:off x="461962" y="1404940"/>
            <a:ext cx="2765863" cy="449456"/>
          </a:xfrm>
          <a:prstGeom prst="rect">
            <a:avLst/>
          </a:prstGeom>
          <a:noFill/>
          <a:ln>
            <a:noFill/>
          </a:ln>
        </p:spPr>
        <p:txBody>
          <a:bodyPr anchorCtr="0" anchor="t" bIns="91425" lIns="91425" spcFirstLastPara="1" rIns="91425" wrap="square" tIns="91425">
            <a:noAutofit/>
          </a:bodyPr>
          <a:lstStyle/>
          <a:p>
            <a:pPr indent="0" lvl="0" marL="139700" marR="0" rtl="0" algn="l">
              <a:spcBef>
                <a:spcPts val="0"/>
              </a:spcBef>
              <a:spcAft>
                <a:spcPts val="0"/>
              </a:spcAft>
              <a:buNone/>
            </a:pPr>
            <a:r>
              <a:rPr b="0" i="0" lang="en-US" sz="1800" u="none" cap="none" strike="noStrike">
                <a:solidFill>
                  <a:schemeClr val="lt1"/>
                </a:solidFill>
                <a:latin typeface="Arial"/>
                <a:ea typeface="Arial"/>
                <a:cs typeface="Arial"/>
                <a:sym typeface="Arial"/>
              </a:rPr>
              <a:t>Solar Panel Testing</a:t>
            </a:r>
            <a:endParaRPr/>
          </a:p>
        </p:txBody>
      </p:sp>
      <p:pic>
        <p:nvPicPr>
          <p:cNvPr id="188" name="Google Shape;188;p22"/>
          <p:cNvPicPr preferRelativeResize="0"/>
          <p:nvPr/>
        </p:nvPicPr>
        <p:blipFill rotWithShape="1">
          <a:blip r:embed="rId3">
            <a:alphaModFix/>
          </a:blip>
          <a:srcRect b="0" l="0" r="702" t="0"/>
          <a:stretch/>
        </p:blipFill>
        <p:spPr>
          <a:xfrm>
            <a:off x="433410" y="2003724"/>
            <a:ext cx="8277180" cy="1492192"/>
          </a:xfrm>
          <a:prstGeom prst="rect">
            <a:avLst/>
          </a:prstGeom>
          <a:noFill/>
          <a:ln>
            <a:noFill/>
          </a:ln>
        </p:spPr>
      </p:pic>
      <p:sp>
        <p:nvSpPr>
          <p:cNvPr id="189" name="Google Shape;189;p22"/>
          <p:cNvSpPr/>
          <p:nvPr/>
        </p:nvSpPr>
        <p:spPr>
          <a:xfrm>
            <a:off x="2741838" y="3505981"/>
            <a:ext cx="3584123"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Properties of Panel and TrisolX Wing</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196" name="Google Shape;196;p23"/>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pic>
        <p:nvPicPr>
          <p:cNvPr id="197" name="Google Shape;197;p23"/>
          <p:cNvPicPr preferRelativeResize="0"/>
          <p:nvPr/>
        </p:nvPicPr>
        <p:blipFill rotWithShape="1">
          <a:blip r:embed="rId3">
            <a:alphaModFix/>
          </a:blip>
          <a:srcRect b="0" l="0" r="0" t="0"/>
          <a:stretch/>
        </p:blipFill>
        <p:spPr>
          <a:xfrm>
            <a:off x="798257" y="1144907"/>
            <a:ext cx="7547485" cy="2218015"/>
          </a:xfrm>
          <a:prstGeom prst="rect">
            <a:avLst/>
          </a:prstGeom>
          <a:noFill/>
          <a:ln>
            <a:noFill/>
          </a:ln>
        </p:spPr>
      </p:pic>
      <p:sp>
        <p:nvSpPr>
          <p:cNvPr id="198" name="Google Shape;198;p23"/>
          <p:cNvSpPr/>
          <p:nvPr/>
        </p:nvSpPr>
        <p:spPr>
          <a:xfrm>
            <a:off x="2791031" y="3429000"/>
            <a:ext cx="3561936"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Open Circuit Test Results for Panel B</a:t>
            </a:r>
            <a:endParaRPr b="0" i="0" sz="1800" u="none" cap="none" strike="noStrike">
              <a:solidFill>
                <a:schemeClr val="lt1"/>
              </a:solidFill>
              <a:latin typeface="Calibri"/>
              <a:ea typeface="Calibri"/>
              <a:cs typeface="Calibri"/>
              <a:sym typeface="Calibri"/>
            </a:endParaRPr>
          </a:p>
        </p:txBody>
      </p:sp>
      <p:pic>
        <p:nvPicPr>
          <p:cNvPr id="199" name="Google Shape;199;p23"/>
          <p:cNvPicPr preferRelativeResize="0"/>
          <p:nvPr/>
        </p:nvPicPr>
        <p:blipFill rotWithShape="1">
          <a:blip r:embed="rId4">
            <a:alphaModFix/>
          </a:blip>
          <a:srcRect b="0" l="0" r="0" t="0"/>
          <a:stretch/>
        </p:blipFill>
        <p:spPr>
          <a:xfrm>
            <a:off x="800296" y="3877737"/>
            <a:ext cx="7547486" cy="2266858"/>
          </a:xfrm>
          <a:prstGeom prst="rect">
            <a:avLst/>
          </a:prstGeom>
          <a:noFill/>
          <a:ln>
            <a:noFill/>
          </a:ln>
        </p:spPr>
      </p:pic>
      <p:sp>
        <p:nvSpPr>
          <p:cNvPr id="200" name="Google Shape;200;p23"/>
          <p:cNvSpPr/>
          <p:nvPr/>
        </p:nvSpPr>
        <p:spPr>
          <a:xfrm>
            <a:off x="2696026" y="6251700"/>
            <a:ext cx="3675751"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Closed Circuit Test Results for Panel B</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207" name="Google Shape;207;p24"/>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208" name="Google Shape;208;p24"/>
          <p:cNvSpPr/>
          <p:nvPr/>
        </p:nvSpPr>
        <p:spPr>
          <a:xfrm>
            <a:off x="1344225" y="4888390"/>
            <a:ext cx="6455549"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Closed Circuit Testing Panel B (New Light Source, more data points)</a:t>
            </a:r>
            <a:endParaRPr b="0" i="0" sz="1800" u="none" cap="none" strike="noStrike">
              <a:solidFill>
                <a:schemeClr val="lt1"/>
              </a:solidFill>
              <a:latin typeface="Calibri"/>
              <a:ea typeface="Calibri"/>
              <a:cs typeface="Calibri"/>
              <a:sym typeface="Calibri"/>
            </a:endParaRPr>
          </a:p>
        </p:txBody>
      </p:sp>
      <p:pic>
        <p:nvPicPr>
          <p:cNvPr id="209" name="Google Shape;209;p24"/>
          <p:cNvPicPr preferRelativeResize="0"/>
          <p:nvPr/>
        </p:nvPicPr>
        <p:blipFill rotWithShape="1">
          <a:blip r:embed="rId3">
            <a:alphaModFix/>
          </a:blip>
          <a:srcRect b="0" l="0" r="0" t="0"/>
          <a:stretch/>
        </p:blipFill>
        <p:spPr>
          <a:xfrm>
            <a:off x="544143" y="1969610"/>
            <a:ext cx="8055712" cy="239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7200">
                <a:latin typeface="Arial"/>
                <a:ea typeface="Arial"/>
                <a:cs typeface="Arial"/>
                <a:sym typeface="Arial"/>
              </a:rPr>
              <a:t>Power</a:t>
            </a:r>
            <a:endParaRPr sz="7200"/>
          </a:p>
        </p:txBody>
      </p:sp>
      <p:sp>
        <p:nvSpPr>
          <p:cNvPr id="53" name="Google Shape;53;p7"/>
          <p:cNvSpPr txBox="1"/>
          <p:nvPr>
            <p:ph idx="1" type="subTitle"/>
          </p:nvPr>
        </p:nvSpPr>
        <p:spPr>
          <a:xfrm>
            <a:off x="1371600" y="3736240"/>
            <a:ext cx="6400800" cy="268481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400"/>
              <a:buNone/>
            </a:pPr>
            <a:r>
              <a:rPr lang="en-US" sz="2400">
                <a:latin typeface="Arial"/>
                <a:ea typeface="Arial"/>
                <a:cs typeface="Arial"/>
                <a:sym typeface="Arial"/>
              </a:rPr>
              <a:t>Nathan Paes</a:t>
            </a:r>
            <a:endParaRPr/>
          </a:p>
          <a:p>
            <a:pPr indent="0" lvl="0" marL="0" rtl="0" algn="ctr">
              <a:spcBef>
                <a:spcPts val="480"/>
              </a:spcBef>
              <a:spcAft>
                <a:spcPts val="0"/>
              </a:spcAft>
              <a:buClr>
                <a:schemeClr val="lt1"/>
              </a:buClr>
              <a:buSzPts val="2400"/>
              <a:buNone/>
            </a:pPr>
            <a:r>
              <a:rPr lang="en-US" sz="2400">
                <a:latin typeface="Arial"/>
                <a:ea typeface="Arial"/>
                <a:cs typeface="Arial"/>
                <a:sym typeface="Arial"/>
              </a:rPr>
              <a:t>Macarena Soncini</a:t>
            </a:r>
            <a:endParaRPr sz="2400"/>
          </a:p>
          <a:p>
            <a:pPr indent="0" lvl="0" marL="0" rtl="0" algn="ctr">
              <a:spcBef>
                <a:spcPts val="480"/>
              </a:spcBef>
              <a:spcAft>
                <a:spcPts val="0"/>
              </a:spcAft>
              <a:buClr>
                <a:schemeClr val="lt1"/>
              </a:buClr>
              <a:buSzPts val="2400"/>
              <a:buNone/>
            </a:pPr>
            <a:r>
              <a:rPr lang="en-US" sz="2400">
                <a:latin typeface="Arial"/>
                <a:ea typeface="Arial"/>
                <a:cs typeface="Arial"/>
                <a:sym typeface="Arial"/>
              </a:rPr>
              <a:t>Alessio Previte</a:t>
            </a:r>
            <a:endParaRPr sz="2400"/>
          </a:p>
          <a:p>
            <a:pPr indent="0" lvl="0" marL="0" rtl="0" algn="ctr">
              <a:spcBef>
                <a:spcPts val="480"/>
              </a:spcBef>
              <a:spcAft>
                <a:spcPts val="0"/>
              </a:spcAft>
              <a:buClr>
                <a:schemeClr val="lt1"/>
              </a:buClr>
              <a:buSzPts val="2400"/>
              <a:buNone/>
            </a:pPr>
            <a:r>
              <a:rPr lang="en-US" sz="2400">
                <a:latin typeface="Arial"/>
                <a:ea typeface="Arial"/>
                <a:cs typeface="Arial"/>
                <a:sym typeface="Arial"/>
              </a:rPr>
              <a:t>Gajamukan Thiruchchelvam</a:t>
            </a:r>
            <a:endParaRPr sz="2400"/>
          </a:p>
          <a:p>
            <a:pPr indent="0" lvl="0" marL="0" rtl="0" algn="ctr">
              <a:spcBef>
                <a:spcPts val="480"/>
              </a:spcBef>
              <a:spcAft>
                <a:spcPts val="0"/>
              </a:spcAft>
              <a:buClr>
                <a:schemeClr val="lt1"/>
              </a:buClr>
              <a:buSzPts val="2400"/>
              <a:buNone/>
            </a:pPr>
            <a:r>
              <a:rPr lang="en-US" sz="2400">
                <a:latin typeface="Arial"/>
                <a:ea typeface="Arial"/>
                <a:cs typeface="Arial"/>
                <a:sym typeface="Arial"/>
              </a:rPr>
              <a:t>Hari Thavaraj</a:t>
            </a:r>
            <a:endParaRPr/>
          </a:p>
          <a:p>
            <a:pPr indent="0" lvl="0" marL="0" rtl="0" algn="ctr">
              <a:spcBef>
                <a:spcPts val="480"/>
              </a:spcBef>
              <a:spcAft>
                <a:spcPts val="0"/>
              </a:spcAft>
              <a:buClr>
                <a:schemeClr val="lt1"/>
              </a:buClr>
              <a:buSzPts val="2400"/>
              <a:buNone/>
            </a:pPr>
            <a:r>
              <a:rPr lang="en-US" sz="2400">
                <a:latin typeface="Arial"/>
                <a:ea typeface="Arial"/>
                <a:cs typeface="Arial"/>
                <a:sym typeface="Arial"/>
              </a:rPr>
              <a:t>Huraira Mansoor</a:t>
            </a:r>
            <a:endParaRPr/>
          </a:p>
          <a:p>
            <a:pPr indent="0" lvl="0" marL="0" rtl="0" algn="ctr">
              <a:spcBef>
                <a:spcPts val="640"/>
              </a:spcBef>
              <a:spcAft>
                <a:spcPts val="0"/>
              </a:spcAft>
              <a:buClr>
                <a:schemeClr val="lt1"/>
              </a:buClr>
              <a:buSzPts val="3200"/>
              <a:buFont typeface="Arial"/>
              <a:buNone/>
            </a:pPr>
            <a:r>
              <a:t/>
            </a:r>
            <a:endParaRPr/>
          </a:p>
        </p:txBody>
      </p:sp>
      <p:pic>
        <p:nvPicPr>
          <p:cNvPr descr="Image result for power logo" id="54" name="Google Shape;54;p7"/>
          <p:cNvPicPr preferRelativeResize="0"/>
          <p:nvPr/>
        </p:nvPicPr>
        <p:blipFill rotWithShape="1">
          <a:blip r:embed="rId3">
            <a:alphaModFix/>
          </a:blip>
          <a:srcRect b="0" l="0" r="0" t="0"/>
          <a:stretch/>
        </p:blipFill>
        <p:spPr>
          <a:xfrm>
            <a:off x="3650280" y="286985"/>
            <a:ext cx="1843440" cy="184344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216" name="Google Shape;216;p25"/>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217" name="Google Shape;217;p25"/>
          <p:cNvSpPr/>
          <p:nvPr/>
        </p:nvSpPr>
        <p:spPr>
          <a:xfrm>
            <a:off x="2704405" y="5767380"/>
            <a:ext cx="3735190"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Solar Panel Model Created in MATLAB</a:t>
            </a:r>
            <a:endParaRPr b="0" i="0" sz="1800" u="none" cap="none" strike="noStrike">
              <a:solidFill>
                <a:schemeClr val="lt1"/>
              </a:solidFill>
              <a:latin typeface="Calibri"/>
              <a:ea typeface="Calibri"/>
              <a:cs typeface="Calibri"/>
              <a:sym typeface="Calibri"/>
            </a:endParaRPr>
          </a:p>
        </p:txBody>
      </p:sp>
      <p:pic>
        <p:nvPicPr>
          <p:cNvPr id="218" name="Google Shape;218;p25"/>
          <p:cNvPicPr preferRelativeResize="0"/>
          <p:nvPr/>
        </p:nvPicPr>
        <p:blipFill rotWithShape="1">
          <a:blip r:embed="rId3">
            <a:alphaModFix/>
          </a:blip>
          <a:srcRect b="941" l="363" r="360" t="0"/>
          <a:stretch/>
        </p:blipFill>
        <p:spPr>
          <a:xfrm>
            <a:off x="1968273" y="1085693"/>
            <a:ext cx="5207454" cy="43992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225" name="Google Shape;225;p26"/>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226" name="Google Shape;226;p26"/>
          <p:cNvSpPr txBox="1"/>
          <p:nvPr/>
        </p:nvSpPr>
        <p:spPr>
          <a:xfrm>
            <a:off x="461962" y="1404940"/>
            <a:ext cx="3303533" cy="449456"/>
          </a:xfrm>
          <a:prstGeom prst="rect">
            <a:avLst/>
          </a:prstGeom>
          <a:noFill/>
          <a:ln>
            <a:noFill/>
          </a:ln>
        </p:spPr>
        <p:txBody>
          <a:bodyPr anchorCtr="0" anchor="t" bIns="91425" lIns="91425" spcFirstLastPara="1" rIns="91425" wrap="square" tIns="91425">
            <a:noAutofit/>
          </a:bodyPr>
          <a:lstStyle/>
          <a:p>
            <a:pPr indent="0" lvl="0" marL="139700" marR="0" rtl="0" algn="l">
              <a:spcBef>
                <a:spcPts val="0"/>
              </a:spcBef>
              <a:spcAft>
                <a:spcPts val="0"/>
              </a:spcAft>
              <a:buNone/>
            </a:pPr>
            <a:r>
              <a:rPr b="0" i="0" lang="en-US" sz="1800" u="none" cap="none" strike="noStrike">
                <a:solidFill>
                  <a:schemeClr val="lt1"/>
                </a:solidFill>
                <a:latin typeface="Arial"/>
                <a:ea typeface="Arial"/>
                <a:cs typeface="Arial"/>
                <a:sym typeface="Arial"/>
              </a:rPr>
              <a:t>Battery Discharge Testing</a:t>
            </a:r>
            <a:endParaRPr/>
          </a:p>
        </p:txBody>
      </p:sp>
      <p:pic>
        <p:nvPicPr>
          <p:cNvPr id="227" name="Google Shape;227;p26"/>
          <p:cNvPicPr preferRelativeResize="0"/>
          <p:nvPr/>
        </p:nvPicPr>
        <p:blipFill rotWithShape="1">
          <a:blip r:embed="rId3">
            <a:alphaModFix/>
          </a:blip>
          <a:srcRect b="0" l="0" r="0" t="0"/>
          <a:stretch/>
        </p:blipFill>
        <p:spPr>
          <a:xfrm>
            <a:off x="1726736" y="2084825"/>
            <a:ext cx="5690527" cy="3972914"/>
          </a:xfrm>
          <a:prstGeom prst="rect">
            <a:avLst/>
          </a:prstGeom>
          <a:noFill/>
          <a:ln>
            <a:noFill/>
          </a:ln>
        </p:spPr>
      </p:pic>
      <p:sp>
        <p:nvSpPr>
          <p:cNvPr id="228" name="Google Shape;228;p26"/>
          <p:cNvSpPr/>
          <p:nvPr/>
        </p:nvSpPr>
        <p:spPr>
          <a:xfrm>
            <a:off x="2562634" y="6272098"/>
            <a:ext cx="4018728"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Typical Discharge Curve for Li-Ion battery</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235" name="Google Shape;235;p27"/>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pic>
        <p:nvPicPr>
          <p:cNvPr id="236" name="Google Shape;236;p27"/>
          <p:cNvPicPr preferRelativeResize="0"/>
          <p:nvPr/>
        </p:nvPicPr>
        <p:blipFill rotWithShape="1">
          <a:blip r:embed="rId3">
            <a:alphaModFix/>
          </a:blip>
          <a:srcRect b="0" l="0" r="0" t="0"/>
          <a:stretch/>
        </p:blipFill>
        <p:spPr>
          <a:xfrm>
            <a:off x="1076634" y="1379537"/>
            <a:ext cx="6990731" cy="4441101"/>
          </a:xfrm>
          <a:prstGeom prst="rect">
            <a:avLst/>
          </a:prstGeom>
          <a:noFill/>
          <a:ln>
            <a:noFill/>
          </a:ln>
        </p:spPr>
      </p:pic>
      <p:sp>
        <p:nvSpPr>
          <p:cNvPr id="237" name="Google Shape;237;p27"/>
          <p:cNvSpPr/>
          <p:nvPr/>
        </p:nvSpPr>
        <p:spPr>
          <a:xfrm>
            <a:off x="2167559" y="6052008"/>
            <a:ext cx="4808881"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Discharge Open and Closed-Circuit Voltage (20°C)</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244" name="Google Shape;244;p28"/>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245" name="Google Shape;245;p28"/>
          <p:cNvSpPr/>
          <p:nvPr/>
        </p:nvSpPr>
        <p:spPr>
          <a:xfrm>
            <a:off x="3323388" y="6052008"/>
            <a:ext cx="2497222"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Discharge Current (21°C)</a:t>
            </a:r>
            <a:endParaRPr b="0" i="0" sz="1800" u="none" cap="none" strike="noStrike">
              <a:solidFill>
                <a:schemeClr val="lt1"/>
              </a:solidFill>
              <a:latin typeface="Calibri"/>
              <a:ea typeface="Calibri"/>
              <a:cs typeface="Calibri"/>
              <a:sym typeface="Calibri"/>
            </a:endParaRPr>
          </a:p>
        </p:txBody>
      </p:sp>
      <p:pic>
        <p:nvPicPr>
          <p:cNvPr id="246" name="Google Shape;246;p28"/>
          <p:cNvPicPr preferRelativeResize="0"/>
          <p:nvPr/>
        </p:nvPicPr>
        <p:blipFill rotWithShape="1">
          <a:blip r:embed="rId3">
            <a:alphaModFix/>
          </a:blip>
          <a:srcRect b="0" l="0" r="0" t="0"/>
          <a:stretch/>
        </p:blipFill>
        <p:spPr>
          <a:xfrm>
            <a:off x="1167569" y="1295838"/>
            <a:ext cx="6808862" cy="4457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253" name="Google Shape;253;p29"/>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254" name="Google Shape;254;p29"/>
          <p:cNvSpPr/>
          <p:nvPr/>
        </p:nvSpPr>
        <p:spPr>
          <a:xfrm>
            <a:off x="2132293" y="6052008"/>
            <a:ext cx="4879413"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Discharge Open and Closed-Circuit Voltage (-20°C)</a:t>
            </a:r>
            <a:endParaRPr b="0" i="0" sz="1800" u="none" cap="none" strike="noStrike">
              <a:solidFill>
                <a:schemeClr val="lt1"/>
              </a:solidFill>
              <a:latin typeface="Calibri"/>
              <a:ea typeface="Calibri"/>
              <a:cs typeface="Calibri"/>
              <a:sym typeface="Calibri"/>
            </a:endParaRPr>
          </a:p>
        </p:txBody>
      </p:sp>
      <p:pic>
        <p:nvPicPr>
          <p:cNvPr id="255" name="Google Shape;255;p29"/>
          <p:cNvPicPr preferRelativeResize="0"/>
          <p:nvPr/>
        </p:nvPicPr>
        <p:blipFill rotWithShape="1">
          <a:blip r:embed="rId3">
            <a:alphaModFix/>
          </a:blip>
          <a:srcRect b="0" l="0" r="0" t="0"/>
          <a:stretch/>
        </p:blipFill>
        <p:spPr>
          <a:xfrm>
            <a:off x="1213049" y="1379537"/>
            <a:ext cx="6717899" cy="4448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262" name="Google Shape;262;p30"/>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pic>
        <p:nvPicPr>
          <p:cNvPr id="263" name="Google Shape;263;p30"/>
          <p:cNvPicPr preferRelativeResize="0"/>
          <p:nvPr/>
        </p:nvPicPr>
        <p:blipFill rotWithShape="1">
          <a:blip r:embed="rId3">
            <a:alphaModFix/>
          </a:blip>
          <a:srcRect b="0" l="0" r="0" t="0"/>
          <a:stretch/>
        </p:blipFill>
        <p:spPr>
          <a:xfrm>
            <a:off x="967412" y="1277938"/>
            <a:ext cx="7209176" cy="4657681"/>
          </a:xfrm>
          <a:prstGeom prst="rect">
            <a:avLst/>
          </a:prstGeom>
          <a:noFill/>
          <a:ln>
            <a:noFill/>
          </a:ln>
        </p:spPr>
      </p:pic>
      <p:sp>
        <p:nvSpPr>
          <p:cNvPr id="264" name="Google Shape;264;p30"/>
          <p:cNvSpPr/>
          <p:nvPr/>
        </p:nvSpPr>
        <p:spPr>
          <a:xfrm>
            <a:off x="3288122" y="6232565"/>
            <a:ext cx="2567755"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Discharge Current (-20°C)</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271" name="Google Shape;271;p31"/>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272" name="Google Shape;272;p31"/>
          <p:cNvSpPr/>
          <p:nvPr/>
        </p:nvSpPr>
        <p:spPr>
          <a:xfrm>
            <a:off x="3491723" y="1892800"/>
            <a:ext cx="2084353"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Vacuum Test Results</a:t>
            </a:r>
            <a:endParaRPr b="0" i="0" sz="1800" u="none" cap="none" strike="noStrike">
              <a:solidFill>
                <a:schemeClr val="lt1"/>
              </a:solidFill>
              <a:latin typeface="Calibri"/>
              <a:ea typeface="Calibri"/>
              <a:cs typeface="Calibri"/>
              <a:sym typeface="Calibri"/>
            </a:endParaRPr>
          </a:p>
        </p:txBody>
      </p:sp>
      <p:pic>
        <p:nvPicPr>
          <p:cNvPr id="273" name="Google Shape;273;p31"/>
          <p:cNvPicPr preferRelativeResize="0"/>
          <p:nvPr/>
        </p:nvPicPr>
        <p:blipFill rotWithShape="1">
          <a:blip r:embed="rId3">
            <a:alphaModFix/>
          </a:blip>
          <a:srcRect b="0" l="0" r="0" t="0"/>
          <a:stretch/>
        </p:blipFill>
        <p:spPr>
          <a:xfrm>
            <a:off x="116119" y="2590065"/>
            <a:ext cx="8911761" cy="16778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Test Results</a:t>
            </a:r>
            <a:endParaRPr/>
          </a:p>
        </p:txBody>
      </p:sp>
      <p:cxnSp>
        <p:nvCxnSpPr>
          <p:cNvPr id="280" name="Google Shape;280;p32"/>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281" name="Google Shape;281;p32"/>
          <p:cNvSpPr/>
          <p:nvPr/>
        </p:nvSpPr>
        <p:spPr>
          <a:xfrm>
            <a:off x="3222111" y="1277938"/>
            <a:ext cx="2699778"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50"/>
              <a:buFont typeface="Calibri"/>
              <a:buNone/>
            </a:pPr>
            <a:r>
              <a:rPr b="0" i="0" lang="en-US" sz="1800" u="none" cap="none" strike="noStrike">
                <a:solidFill>
                  <a:schemeClr val="lt1"/>
                </a:solidFill>
                <a:latin typeface="Calibri"/>
                <a:ea typeface="Calibri"/>
                <a:cs typeface="Calibri"/>
                <a:sym typeface="Calibri"/>
              </a:rPr>
              <a:t>RyeTubeSat: Power Budget</a:t>
            </a:r>
            <a:endParaRPr/>
          </a:p>
        </p:txBody>
      </p:sp>
      <p:pic>
        <p:nvPicPr>
          <p:cNvPr id="282" name="Google Shape;282;p32"/>
          <p:cNvPicPr preferRelativeResize="0"/>
          <p:nvPr/>
        </p:nvPicPr>
        <p:blipFill rotWithShape="1">
          <a:blip r:embed="rId3">
            <a:alphaModFix/>
          </a:blip>
          <a:srcRect b="1558" l="778" r="349" t="7694"/>
          <a:stretch/>
        </p:blipFill>
        <p:spPr>
          <a:xfrm>
            <a:off x="136297" y="1888788"/>
            <a:ext cx="8871405" cy="40365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Remarks</a:t>
            </a:r>
            <a:endParaRPr/>
          </a:p>
        </p:txBody>
      </p:sp>
      <p:cxnSp>
        <p:nvCxnSpPr>
          <p:cNvPr id="289" name="Google Shape;289;p33"/>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290" name="Google Shape;290;p33"/>
          <p:cNvSpPr txBox="1"/>
          <p:nvPr/>
        </p:nvSpPr>
        <p:spPr>
          <a:xfrm>
            <a:off x="461963" y="1202531"/>
            <a:ext cx="8412162" cy="2226469"/>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Research possibility of improved battery</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Expand power budget to include solidified details</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Investigate further into simulation</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Prepare integration testing with more urgency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cxnSp>
        <p:nvCxnSpPr>
          <p:cNvPr id="296" name="Google Shape;296;p34"/>
          <p:cNvCxnSpPr/>
          <p:nvPr/>
        </p:nvCxnSpPr>
        <p:spPr>
          <a:xfrm>
            <a:off x="309563" y="3236913"/>
            <a:ext cx="8456612" cy="23812"/>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297" name="Google Shape;297;p34"/>
          <p:cNvSpPr/>
          <p:nvPr/>
        </p:nvSpPr>
        <p:spPr>
          <a:xfrm>
            <a:off x="231775" y="1508125"/>
            <a:ext cx="8564563" cy="12668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rgbClr val="FFFFFF"/>
              </a:solidFill>
              <a:latin typeface="Garamond"/>
              <a:ea typeface="Garamond"/>
              <a:cs typeface="Garamond"/>
              <a:sym typeface="Garamond"/>
            </a:endParaRPr>
          </a:p>
          <a:p>
            <a:pPr indent="0" lvl="0" marL="0" marR="0" rtl="0" algn="ctr">
              <a:spcBef>
                <a:spcPts val="0"/>
              </a:spcBef>
              <a:spcAft>
                <a:spcPts val="0"/>
              </a:spcAft>
              <a:buNone/>
            </a:pPr>
            <a:r>
              <a:t/>
            </a:r>
            <a:endParaRPr b="1" i="0" sz="3600" u="none" cap="none" strike="noStrike">
              <a:solidFill>
                <a:srgbClr val="FFFFFF"/>
              </a:solidFill>
              <a:latin typeface="Garamond"/>
              <a:ea typeface="Garamond"/>
              <a:cs typeface="Garamond"/>
              <a:sym typeface="Garamond"/>
            </a:endParaRPr>
          </a:p>
          <a:p>
            <a:pPr indent="0" lvl="0" marL="0" marR="0" rtl="0" algn="ctr">
              <a:spcBef>
                <a:spcPts val="0"/>
              </a:spcBef>
              <a:spcAft>
                <a:spcPts val="0"/>
              </a:spcAft>
              <a:buNone/>
            </a:pPr>
            <a:r>
              <a:rPr b="0" i="0" lang="en-US" sz="3600" u="none" cap="none" strike="noStrike">
                <a:solidFill>
                  <a:srgbClr val="FFFFFF"/>
                </a:solidFill>
                <a:latin typeface="Calibri"/>
                <a:ea typeface="Calibri"/>
                <a:cs typeface="Calibri"/>
                <a:sym typeface="Calibri"/>
              </a:rPr>
              <a:t>Thank You !</a:t>
            </a:r>
            <a:endParaRPr b="1" i="0" sz="3600" u="none" cap="none" strike="noStrike">
              <a:solidFill>
                <a:srgbClr val="FFFFFF"/>
              </a:solidFill>
              <a:latin typeface="Calibri"/>
              <a:ea typeface="Calibri"/>
              <a:cs typeface="Calibri"/>
              <a:sym typeface="Calibri"/>
            </a:endParaRPr>
          </a:p>
        </p:txBody>
      </p:sp>
      <p:sp>
        <p:nvSpPr>
          <p:cNvPr id="298" name="Google Shape;298;p34"/>
          <p:cNvSpPr/>
          <p:nvPr/>
        </p:nvSpPr>
        <p:spPr>
          <a:xfrm>
            <a:off x="252279" y="2660900"/>
            <a:ext cx="8564563" cy="12668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600" u="none" cap="none" strike="noStrike">
              <a:solidFill>
                <a:srgbClr val="FFFFFF"/>
              </a:solidFill>
              <a:latin typeface="Garamond"/>
              <a:ea typeface="Garamond"/>
              <a:cs typeface="Garamond"/>
              <a:sym typeface="Garamond"/>
            </a:endParaRPr>
          </a:p>
          <a:p>
            <a:pPr indent="0" lvl="0" marL="0" marR="0" rtl="0" algn="ctr">
              <a:spcBef>
                <a:spcPts val="0"/>
              </a:spcBef>
              <a:spcAft>
                <a:spcPts val="0"/>
              </a:spcAft>
              <a:buNone/>
            </a:pPr>
            <a:r>
              <a:t/>
            </a:r>
            <a:endParaRPr b="1" i="0" sz="3600" u="none" cap="none" strike="noStrike">
              <a:solidFill>
                <a:srgbClr val="FFFFFF"/>
              </a:solidFill>
              <a:latin typeface="Garamond"/>
              <a:ea typeface="Garamond"/>
              <a:cs typeface="Garamond"/>
              <a:sym typeface="Garamond"/>
            </a:endParaRPr>
          </a:p>
          <a:p>
            <a:pPr indent="0" lvl="0" marL="0" marR="0" rtl="0" algn="ctr">
              <a:spcBef>
                <a:spcPts val="0"/>
              </a:spcBef>
              <a:spcAft>
                <a:spcPts val="0"/>
              </a:spcAft>
              <a:buNone/>
            </a:pPr>
            <a:r>
              <a:rPr b="0" i="0" lang="en-US" sz="3600" u="none" cap="none" strike="noStrike">
                <a:solidFill>
                  <a:srgbClr val="FFFFFF"/>
                </a:solidFill>
                <a:latin typeface="Calibri"/>
                <a:ea typeface="Calibri"/>
                <a:cs typeface="Calibri"/>
                <a:sym typeface="Calibri"/>
              </a:rPr>
              <a:t>Questions ?</a:t>
            </a:r>
            <a:endParaRPr b="1" i="0" sz="3600" u="none" cap="none" strike="noStrik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8"/>
          <p:cNvSpPr txBox="1"/>
          <p:nvPr/>
        </p:nvSpPr>
        <p:spPr>
          <a:xfrm>
            <a:off x="309562" y="1673626"/>
            <a:ext cx="4262438" cy="334784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50000"/>
              </a:lnSpc>
              <a:spcBef>
                <a:spcPts val="0"/>
              </a:spcBef>
              <a:spcAft>
                <a:spcPts val="0"/>
              </a:spcAft>
              <a:buClr>
                <a:srgbClr val="FFC000"/>
              </a:buClr>
              <a:buSzPts val="2400"/>
              <a:buFont typeface="Noto Sans Symbols"/>
              <a:buChar char="❑"/>
            </a:pPr>
            <a:r>
              <a:rPr b="1" i="0" lang="en-US" sz="2400" u="none" cap="none" strike="noStrike">
                <a:solidFill>
                  <a:schemeClr val="lt1"/>
                </a:solidFill>
                <a:latin typeface="Arial"/>
                <a:ea typeface="Arial"/>
                <a:cs typeface="Arial"/>
                <a:sym typeface="Arial"/>
              </a:rPr>
              <a:t>Mission and Vision</a:t>
            </a:r>
            <a:endParaRPr/>
          </a:p>
          <a:p>
            <a:pPr indent="-457200" lvl="0" marL="457200" marR="0" rtl="0" algn="l">
              <a:lnSpc>
                <a:spcPct val="150000"/>
              </a:lnSpc>
              <a:spcBef>
                <a:spcPts val="0"/>
              </a:spcBef>
              <a:spcAft>
                <a:spcPts val="0"/>
              </a:spcAft>
              <a:buClr>
                <a:srgbClr val="FFC000"/>
              </a:buClr>
              <a:buSzPts val="2400"/>
              <a:buFont typeface="Noto Sans Symbols"/>
              <a:buChar char="❑"/>
            </a:pPr>
            <a:r>
              <a:rPr b="1" i="0" lang="en-US" sz="2400" u="none" cap="none" strike="noStrike">
                <a:solidFill>
                  <a:schemeClr val="lt1"/>
                </a:solidFill>
                <a:latin typeface="Arial"/>
                <a:ea typeface="Arial"/>
                <a:cs typeface="Arial"/>
                <a:sym typeface="Arial"/>
              </a:rPr>
              <a:t>Changes Since CDR</a:t>
            </a:r>
            <a:endParaRPr/>
          </a:p>
          <a:p>
            <a:pPr indent="-457200" lvl="0" marL="457200" marR="0" rtl="0" algn="l">
              <a:lnSpc>
                <a:spcPct val="150000"/>
              </a:lnSpc>
              <a:spcBef>
                <a:spcPts val="0"/>
              </a:spcBef>
              <a:spcAft>
                <a:spcPts val="0"/>
              </a:spcAft>
              <a:buClr>
                <a:srgbClr val="FFC000"/>
              </a:buClr>
              <a:buSzPts val="2400"/>
              <a:buFont typeface="Noto Sans Symbols"/>
              <a:buChar char="❑"/>
            </a:pPr>
            <a:r>
              <a:rPr b="1" i="0" lang="en-US" sz="2400" u="none" cap="none" strike="noStrike">
                <a:solidFill>
                  <a:schemeClr val="lt1"/>
                </a:solidFill>
                <a:latin typeface="Arial"/>
                <a:ea typeface="Arial"/>
                <a:cs typeface="Arial"/>
                <a:sym typeface="Arial"/>
              </a:rPr>
              <a:t>Design</a:t>
            </a:r>
            <a:endParaRPr/>
          </a:p>
          <a:p>
            <a:pPr indent="-457200" lvl="0" marL="457200" marR="0" rtl="0" algn="l">
              <a:lnSpc>
                <a:spcPct val="150000"/>
              </a:lnSpc>
              <a:spcBef>
                <a:spcPts val="0"/>
              </a:spcBef>
              <a:spcAft>
                <a:spcPts val="0"/>
              </a:spcAft>
              <a:buClr>
                <a:srgbClr val="FFC000"/>
              </a:buClr>
              <a:buSzPts val="2400"/>
              <a:buFont typeface="Noto Sans Symbols"/>
              <a:buChar char="❑"/>
            </a:pPr>
            <a:r>
              <a:rPr b="1" i="0" lang="en-US" sz="2400" u="none" cap="none" strike="noStrike">
                <a:solidFill>
                  <a:schemeClr val="lt1"/>
                </a:solidFill>
                <a:latin typeface="Arial"/>
                <a:ea typeface="Arial"/>
                <a:cs typeface="Arial"/>
                <a:sym typeface="Arial"/>
              </a:rPr>
              <a:t>Assembly and Testing</a:t>
            </a:r>
            <a:endParaRPr/>
          </a:p>
          <a:p>
            <a:pPr indent="-457200" lvl="0" marL="457200" marR="0" rtl="0" algn="l">
              <a:lnSpc>
                <a:spcPct val="150000"/>
              </a:lnSpc>
              <a:spcBef>
                <a:spcPts val="0"/>
              </a:spcBef>
              <a:spcAft>
                <a:spcPts val="0"/>
              </a:spcAft>
              <a:buClr>
                <a:srgbClr val="FFC000"/>
              </a:buClr>
              <a:buSzPts val="2400"/>
              <a:buFont typeface="Noto Sans Symbols"/>
              <a:buChar char="❑"/>
            </a:pPr>
            <a:r>
              <a:rPr b="1" i="0" lang="en-US" sz="2400" u="none" cap="none" strike="noStrike">
                <a:solidFill>
                  <a:schemeClr val="lt1"/>
                </a:solidFill>
                <a:latin typeface="Arial"/>
                <a:ea typeface="Arial"/>
                <a:cs typeface="Arial"/>
                <a:sym typeface="Arial"/>
              </a:rPr>
              <a:t>Test Results</a:t>
            </a:r>
            <a:endParaRPr/>
          </a:p>
          <a:p>
            <a:pPr indent="-457200" lvl="0" marL="457200" marR="0" rtl="0" algn="l">
              <a:lnSpc>
                <a:spcPct val="150000"/>
              </a:lnSpc>
              <a:spcBef>
                <a:spcPts val="0"/>
              </a:spcBef>
              <a:spcAft>
                <a:spcPts val="0"/>
              </a:spcAft>
              <a:buClr>
                <a:srgbClr val="FFC000"/>
              </a:buClr>
              <a:buSzPts val="2400"/>
              <a:buFont typeface="Noto Sans Symbols"/>
              <a:buChar char="❑"/>
            </a:pPr>
            <a:r>
              <a:rPr b="1" i="0" lang="en-US" sz="2400" u="none" cap="none" strike="noStrike">
                <a:solidFill>
                  <a:schemeClr val="lt1"/>
                </a:solidFill>
                <a:latin typeface="Arial"/>
                <a:ea typeface="Arial"/>
                <a:cs typeface="Arial"/>
                <a:sym typeface="Arial"/>
              </a:rPr>
              <a:t>Remarks</a:t>
            </a:r>
            <a:endParaRPr/>
          </a:p>
        </p:txBody>
      </p:sp>
      <p:cxnSp>
        <p:nvCxnSpPr>
          <p:cNvPr id="61" name="Google Shape;61;p8"/>
          <p:cNvCxnSpPr/>
          <p:nvPr/>
        </p:nvCxnSpPr>
        <p:spPr>
          <a:xfrm>
            <a:off x="309563" y="663575"/>
            <a:ext cx="853440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62" name="Google Shape;62;p8"/>
          <p:cNvSpPr txBox="1"/>
          <p:nvPr/>
        </p:nvSpPr>
        <p:spPr>
          <a:xfrm>
            <a:off x="0" y="0"/>
            <a:ext cx="91440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000" u="none" cap="none" strike="noStrike">
                <a:solidFill>
                  <a:schemeClr val="lt1"/>
                </a:solidFill>
                <a:latin typeface="Calibri"/>
                <a:ea typeface="Calibri"/>
                <a:cs typeface="Calibri"/>
                <a:sym typeface="Calibri"/>
              </a:rPr>
              <a:t>Presentation Outline</a:t>
            </a:r>
            <a:endParaRPr/>
          </a:p>
        </p:txBody>
      </p:sp>
      <p:pic>
        <p:nvPicPr>
          <p:cNvPr id="63" name="Google Shape;63;p8"/>
          <p:cNvPicPr preferRelativeResize="0"/>
          <p:nvPr/>
        </p:nvPicPr>
        <p:blipFill rotWithShape="1">
          <a:blip r:embed="rId3">
            <a:alphaModFix/>
          </a:blip>
          <a:srcRect b="0" l="0" r="0" t="0"/>
          <a:stretch/>
        </p:blipFill>
        <p:spPr>
          <a:xfrm>
            <a:off x="4911017" y="1774411"/>
            <a:ext cx="3923421" cy="324705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nvSpPr>
        <p:spPr>
          <a:xfrm>
            <a:off x="155575" y="125413"/>
            <a:ext cx="8756650"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References</a:t>
            </a:r>
            <a:endParaRPr/>
          </a:p>
        </p:txBody>
      </p:sp>
      <p:cxnSp>
        <p:nvCxnSpPr>
          <p:cNvPr id="304" name="Google Shape;304;p35"/>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305" name="Google Shape;305;p35"/>
          <p:cNvSpPr txBox="1"/>
          <p:nvPr/>
        </p:nvSpPr>
        <p:spPr>
          <a:xfrm>
            <a:off x="424870" y="1162820"/>
            <a:ext cx="8333275" cy="5338580"/>
          </a:xfrm>
          <a:prstGeom prst="rect">
            <a:avLst/>
          </a:prstGeom>
          <a:noFill/>
          <a:ln>
            <a:noFill/>
          </a:ln>
        </p:spPr>
        <p:txBody>
          <a:bodyPr anchorCtr="0" anchor="ctr" bIns="68575" lIns="68575" spcFirstLastPara="1" rIns="68575" wrap="square" tIns="68575">
            <a:noAutofit/>
          </a:bodyPr>
          <a:lstStyle/>
          <a:p>
            <a:pPr indent="0" lvl="0" marL="0" marR="0" rtl="0" algn="l">
              <a:lnSpc>
                <a:spcPct val="115000"/>
              </a:lnSpc>
              <a:spcBef>
                <a:spcPts val="0"/>
              </a:spcBef>
              <a:spcAft>
                <a:spcPts val="0"/>
              </a:spcAft>
              <a:buClr>
                <a:srgbClr val="000000"/>
              </a:buClr>
              <a:buSzPts val="500"/>
              <a:buFont typeface="Times New Roman"/>
              <a:buNone/>
            </a:pPr>
            <a:r>
              <a:rPr b="0" i="0" lang="en-US" sz="2000" u="none" cap="none" strike="noStrike">
                <a:solidFill>
                  <a:schemeClr val="lt1"/>
                </a:solidFill>
                <a:latin typeface="Calibri"/>
                <a:ea typeface="Calibri"/>
                <a:cs typeface="Calibri"/>
                <a:sym typeface="Calibri"/>
              </a:rPr>
              <a:t>[1] Ryerson Aerospace Class of 2018, "Payload, Power, Structures Preliminary Design Review," Ryerson University, Department of Aerospace Engineering, Toronto, 2018.</a:t>
            </a:r>
            <a:endParaRPr/>
          </a:p>
          <a:p>
            <a:pPr indent="0" lvl="0" marL="0" marR="0" rtl="0" algn="l">
              <a:lnSpc>
                <a:spcPct val="115000"/>
              </a:lnSpc>
              <a:spcBef>
                <a:spcPts val="0"/>
              </a:spcBef>
              <a:spcAft>
                <a:spcPts val="0"/>
              </a:spcAft>
              <a:buClr>
                <a:srgbClr val="000000"/>
              </a:buClr>
              <a:buSzPts val="500"/>
              <a:buFont typeface="Times New Roman"/>
              <a:buNone/>
            </a:pPr>
            <a:r>
              <a:t/>
            </a:r>
            <a:endParaRPr b="0" i="0" sz="20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500"/>
              <a:buFont typeface="Times New Roman"/>
              <a:buNone/>
            </a:pPr>
            <a:r>
              <a:rPr b="0" i="0" lang="en-US" sz="2000" u="none" cap="none" strike="noStrike">
                <a:solidFill>
                  <a:schemeClr val="lt1"/>
                </a:solidFill>
                <a:latin typeface="Calibri"/>
                <a:ea typeface="Calibri"/>
                <a:cs typeface="Calibri"/>
                <a:sym typeface="Calibri"/>
              </a:rPr>
              <a:t>[2] 2017, Ryerson Aerospace Class of, "Rye TubeSat FRR," Ryerson University, Department of Aerospace Engineering, Toronto, 2017.</a:t>
            </a:r>
            <a:endParaRPr/>
          </a:p>
          <a:p>
            <a:pPr indent="0" lvl="0" marL="0" marR="0" rtl="0" algn="l">
              <a:lnSpc>
                <a:spcPct val="115000"/>
              </a:lnSpc>
              <a:spcBef>
                <a:spcPts val="0"/>
              </a:spcBef>
              <a:spcAft>
                <a:spcPts val="0"/>
              </a:spcAft>
              <a:buClr>
                <a:srgbClr val="000000"/>
              </a:buClr>
              <a:buSzPts val="500"/>
              <a:buFont typeface="Times New Roman"/>
              <a:buNone/>
            </a:pPr>
            <a:r>
              <a:t/>
            </a:r>
            <a:endParaRPr b="0" i="0" sz="20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500"/>
              <a:buFont typeface="Times New Roman"/>
              <a:buNone/>
            </a:pPr>
            <a:r>
              <a:rPr b="0" i="0" lang="en-US" sz="2000" u="none" cap="none" strike="noStrike">
                <a:solidFill>
                  <a:schemeClr val="lt1"/>
                </a:solidFill>
                <a:latin typeface="Calibri"/>
                <a:ea typeface="Calibri"/>
                <a:cs typeface="Calibri"/>
                <a:sym typeface="Calibri"/>
              </a:rPr>
              <a:t>[3] 2018, Ryerson Aerospace Class of, "Rye TubeSat FRR," Ryerson University, Department of Aerospace Engineering, Toronto, 2018. </a:t>
            </a:r>
            <a:endParaRPr/>
          </a:p>
          <a:p>
            <a:pPr indent="0" lvl="0" marL="0" marR="0" rtl="0" algn="l">
              <a:lnSpc>
                <a:spcPct val="115000"/>
              </a:lnSpc>
              <a:spcBef>
                <a:spcPts val="0"/>
              </a:spcBef>
              <a:spcAft>
                <a:spcPts val="0"/>
              </a:spcAft>
              <a:buClr>
                <a:srgbClr val="000000"/>
              </a:buClr>
              <a:buSzPts val="500"/>
              <a:buFont typeface="Times New Roman"/>
              <a:buNone/>
            </a:pPr>
            <a:r>
              <a:t/>
            </a:r>
            <a:endParaRPr b="0" i="0" sz="20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500"/>
              <a:buFont typeface="Times New Roman"/>
              <a:buNone/>
            </a:pPr>
            <a:r>
              <a:rPr b="0" i="0" lang="en-US" sz="2000" u="none" cap="none" strike="noStrike">
                <a:solidFill>
                  <a:schemeClr val="lt1"/>
                </a:solidFill>
                <a:latin typeface="Calibri"/>
                <a:ea typeface="Calibri"/>
                <a:cs typeface="Calibri"/>
                <a:sym typeface="Calibri"/>
              </a:rPr>
              <a:t>[4] S. Lightworks, "Li-ion Voltage Analysis," [Online]. Available: https://siliconlightworks.com/liion-voltage. [Accessed 2019].</a:t>
            </a:r>
            <a:endParaRPr b="0" i="0" sz="1800" u="none" cap="none" strike="noStrike">
              <a:solidFill>
                <a:schemeClr val="lt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500"/>
              <a:buFont typeface="Times New Roman"/>
              <a:buNone/>
            </a:pPr>
            <a:r>
              <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9"/>
          <p:cNvSpPr/>
          <p:nvPr/>
        </p:nvSpPr>
        <p:spPr>
          <a:xfrm>
            <a:off x="461963" y="-142875"/>
            <a:ext cx="8447087"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000" u="none" cap="none" strike="noStrike">
                <a:solidFill>
                  <a:schemeClr val="lt1"/>
                </a:solidFill>
                <a:latin typeface="Calibri"/>
                <a:ea typeface="Calibri"/>
                <a:cs typeface="Calibri"/>
                <a:sym typeface="Calibri"/>
              </a:rPr>
              <a:t>Mission and Vision</a:t>
            </a:r>
            <a:endParaRPr/>
          </a:p>
        </p:txBody>
      </p:sp>
      <p:cxnSp>
        <p:nvCxnSpPr>
          <p:cNvPr id="70" name="Google Shape;70;p9"/>
          <p:cNvCxnSpPr/>
          <p:nvPr/>
        </p:nvCxnSpPr>
        <p:spPr>
          <a:xfrm>
            <a:off x="193675" y="701675"/>
            <a:ext cx="86804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71" name="Google Shape;71;p9"/>
          <p:cNvSpPr txBox="1"/>
          <p:nvPr/>
        </p:nvSpPr>
        <p:spPr>
          <a:xfrm>
            <a:off x="461963" y="1202531"/>
            <a:ext cx="8412162" cy="3329831"/>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Provide power to multiple components and subsystems of the RyeTubeSat</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Ensure necessary power for 3 months while in a Low Earth Orbit (310 km)</a:t>
            </a:r>
            <a:endParaRPr b="0" i="0" sz="1800" u="none" cap="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Capture solar energy so as to recharge the onboard batteries</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Be able to operate during any event period</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Be able to conserve power for a period of eclipse </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Maintain the battery at nominal charge during direct contact with the sun</a:t>
            </a:r>
            <a:endParaRPr b="0" i="0" sz="1800" u="none" cap="none" strike="noStrike">
              <a:solidFill>
                <a:schemeClr val="lt1"/>
              </a:solidFill>
              <a:latin typeface="Arial"/>
              <a:ea typeface="Arial"/>
              <a:cs typeface="Arial"/>
              <a:sym typeface="Arial"/>
            </a:endParaRPr>
          </a:p>
        </p:txBody>
      </p:sp>
      <p:pic>
        <p:nvPicPr>
          <p:cNvPr id="72" name="Google Shape;72;p9"/>
          <p:cNvPicPr preferRelativeResize="0"/>
          <p:nvPr/>
        </p:nvPicPr>
        <p:blipFill rotWithShape="1">
          <a:blip r:embed="rId3">
            <a:alphaModFix/>
          </a:blip>
          <a:srcRect b="0" l="0" r="0" t="0"/>
          <a:stretch/>
        </p:blipFill>
        <p:spPr>
          <a:xfrm>
            <a:off x="2865548" y="4615379"/>
            <a:ext cx="3412904" cy="208017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0"/>
          <p:cNvSpPr/>
          <p:nvPr/>
        </p:nvSpPr>
        <p:spPr>
          <a:xfrm>
            <a:off x="461963" y="-142875"/>
            <a:ext cx="8447087"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000" u="none" cap="none" strike="noStrike">
                <a:solidFill>
                  <a:schemeClr val="lt1"/>
                </a:solidFill>
                <a:latin typeface="Calibri"/>
                <a:ea typeface="Calibri"/>
                <a:cs typeface="Calibri"/>
                <a:sym typeface="Calibri"/>
              </a:rPr>
              <a:t>Mission and Vision</a:t>
            </a:r>
            <a:endParaRPr/>
          </a:p>
        </p:txBody>
      </p:sp>
      <p:cxnSp>
        <p:nvCxnSpPr>
          <p:cNvPr id="79" name="Google Shape;79;p10"/>
          <p:cNvCxnSpPr/>
          <p:nvPr/>
        </p:nvCxnSpPr>
        <p:spPr>
          <a:xfrm>
            <a:off x="193675" y="701675"/>
            <a:ext cx="86804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80" name="Google Shape;80;p10"/>
          <p:cNvSpPr txBox="1"/>
          <p:nvPr/>
        </p:nvSpPr>
        <p:spPr>
          <a:xfrm>
            <a:off x="461963" y="1404938"/>
            <a:ext cx="8412162" cy="2523327"/>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Harnessed solar energy used to charge the battery by means of the battery circuit board</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Each solar panels to be arranged across the hexadecagonal exterior of the satellite to ensure that a percentage of the panels are acquiring solar energy</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The solar energy is converted to electrical energy on-board and is then distributed to the battery</a:t>
            </a:r>
            <a:endParaRPr/>
          </a:p>
        </p:txBody>
      </p:sp>
      <p:pic>
        <p:nvPicPr>
          <p:cNvPr id="81" name="Google Shape;81;p10"/>
          <p:cNvPicPr preferRelativeResize="0"/>
          <p:nvPr/>
        </p:nvPicPr>
        <p:blipFill rotWithShape="1">
          <a:blip r:embed="rId3">
            <a:alphaModFix/>
          </a:blip>
          <a:srcRect b="0" l="0" r="0" t="0"/>
          <a:stretch/>
        </p:blipFill>
        <p:spPr>
          <a:xfrm>
            <a:off x="4171891" y="3928265"/>
            <a:ext cx="4737159" cy="25233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1"/>
          <p:cNvSpPr/>
          <p:nvPr/>
        </p:nvSpPr>
        <p:spPr>
          <a:xfrm>
            <a:off x="461963" y="-142875"/>
            <a:ext cx="8447087"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000" u="none" cap="none" strike="noStrike">
                <a:solidFill>
                  <a:schemeClr val="lt1"/>
                </a:solidFill>
                <a:latin typeface="Calibri"/>
                <a:ea typeface="Calibri"/>
                <a:cs typeface="Calibri"/>
                <a:sym typeface="Calibri"/>
              </a:rPr>
              <a:t>Mission and Vision</a:t>
            </a:r>
            <a:endParaRPr/>
          </a:p>
        </p:txBody>
      </p:sp>
      <p:cxnSp>
        <p:nvCxnSpPr>
          <p:cNvPr id="88" name="Google Shape;88;p11"/>
          <p:cNvCxnSpPr/>
          <p:nvPr/>
        </p:nvCxnSpPr>
        <p:spPr>
          <a:xfrm>
            <a:off x="193675" y="701675"/>
            <a:ext cx="86804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pic>
        <p:nvPicPr>
          <p:cNvPr id="89" name="Google Shape;89;p11"/>
          <p:cNvPicPr preferRelativeResize="0"/>
          <p:nvPr/>
        </p:nvPicPr>
        <p:blipFill rotWithShape="1">
          <a:blip r:embed="rId3">
            <a:alphaModFix/>
          </a:blip>
          <a:srcRect b="0" l="0" r="0" t="0"/>
          <a:stretch/>
        </p:blipFill>
        <p:spPr>
          <a:xfrm>
            <a:off x="733260" y="1224724"/>
            <a:ext cx="7677479" cy="4408552"/>
          </a:xfrm>
          <a:prstGeom prst="rect">
            <a:avLst/>
          </a:prstGeom>
          <a:noFill/>
          <a:ln>
            <a:noFill/>
          </a:ln>
        </p:spPr>
      </p:pic>
      <p:sp>
        <p:nvSpPr>
          <p:cNvPr id="90" name="Google Shape;90;p11"/>
          <p:cNvSpPr/>
          <p:nvPr/>
        </p:nvSpPr>
        <p:spPr>
          <a:xfrm>
            <a:off x="2961204" y="5857875"/>
            <a:ext cx="322158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Power Subsystem Block Diagram</a:t>
            </a:r>
            <a:endParaRPr b="1" i="1"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2"/>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Changes Since CDR</a:t>
            </a:r>
            <a:endParaRPr/>
          </a:p>
        </p:txBody>
      </p:sp>
      <p:cxnSp>
        <p:nvCxnSpPr>
          <p:cNvPr id="97" name="Google Shape;97;p12"/>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98" name="Google Shape;98;p12"/>
          <p:cNvSpPr txBox="1"/>
          <p:nvPr/>
        </p:nvSpPr>
        <p:spPr>
          <a:xfrm>
            <a:off x="461963" y="1404939"/>
            <a:ext cx="8412162" cy="1716822"/>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Confirmed power requirements from other sub-teams</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Investigated recharging via the solar panels</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Researched failure modes for battery recharging at low temperatures</a:t>
            </a:r>
            <a:endParaRPr/>
          </a:p>
        </p:txBody>
      </p:sp>
      <p:pic>
        <p:nvPicPr>
          <p:cNvPr descr="Image result for Tenergy Lithium-ion 3.7V 5200mAh battery" id="99" name="Google Shape;99;p12"/>
          <p:cNvPicPr preferRelativeResize="0"/>
          <p:nvPr/>
        </p:nvPicPr>
        <p:blipFill rotWithShape="1">
          <a:blip r:embed="rId3">
            <a:alphaModFix/>
          </a:blip>
          <a:srcRect b="0" l="0" r="0" t="0"/>
          <a:stretch/>
        </p:blipFill>
        <p:spPr>
          <a:xfrm>
            <a:off x="2347119" y="3236975"/>
            <a:ext cx="4286250" cy="3219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3"/>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Changes Since CDR</a:t>
            </a:r>
            <a:endParaRPr/>
          </a:p>
        </p:txBody>
      </p:sp>
      <p:cxnSp>
        <p:nvCxnSpPr>
          <p:cNvPr id="106" name="Google Shape;106;p13"/>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107" name="Google Shape;107;p13"/>
          <p:cNvSpPr txBox="1"/>
          <p:nvPr/>
        </p:nvSpPr>
        <p:spPr>
          <a:xfrm>
            <a:off x="461963" y="1404939"/>
            <a:ext cx="8412162" cy="1716822"/>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Rotating platform assembly</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Solar panel testing on rotating platform</a:t>
            </a:r>
            <a:endParaRPr/>
          </a:p>
          <a:p>
            <a:pPr indent="0" lvl="0" marL="13970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cluttered desk with a computer on a table&#10;&#10;Description generated with high confidence" id="108" name="Google Shape;108;p13"/>
          <p:cNvPicPr preferRelativeResize="0"/>
          <p:nvPr/>
        </p:nvPicPr>
        <p:blipFill rotWithShape="1">
          <a:blip r:embed="rId3">
            <a:alphaModFix/>
          </a:blip>
          <a:srcRect b="19476" l="0" r="0" t="21045"/>
          <a:stretch/>
        </p:blipFill>
        <p:spPr>
          <a:xfrm>
            <a:off x="2325654" y="2776115"/>
            <a:ext cx="4492692" cy="3562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4"/>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3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14" name="Google Shape;114;p14"/>
          <p:cNvSpPr txBox="1"/>
          <p:nvPr/>
        </p:nvSpPr>
        <p:spPr>
          <a:xfrm>
            <a:off x="1077913" y="125413"/>
            <a:ext cx="6824662" cy="6778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700"/>
              <a:buFont typeface="Calibri"/>
              <a:buNone/>
            </a:pPr>
            <a:r>
              <a:rPr b="0" i="0" lang="en-US" sz="2800" u="none" cap="none" strike="noStrike">
                <a:solidFill>
                  <a:schemeClr val="lt1"/>
                </a:solidFill>
                <a:latin typeface="Calibri"/>
                <a:ea typeface="Calibri"/>
                <a:cs typeface="Calibri"/>
                <a:sym typeface="Calibri"/>
              </a:rPr>
              <a:t>Design</a:t>
            </a:r>
            <a:endParaRPr/>
          </a:p>
        </p:txBody>
      </p:sp>
      <p:cxnSp>
        <p:nvCxnSpPr>
          <p:cNvPr id="115" name="Google Shape;115;p14"/>
          <p:cNvCxnSpPr/>
          <p:nvPr/>
        </p:nvCxnSpPr>
        <p:spPr>
          <a:xfrm>
            <a:off x="155575" y="701675"/>
            <a:ext cx="8756650" cy="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47"/>
              </a:srgbClr>
            </a:outerShdw>
          </a:effectLst>
        </p:spPr>
      </p:cxnSp>
      <p:sp>
        <p:nvSpPr>
          <p:cNvPr id="116" name="Google Shape;116;p14"/>
          <p:cNvSpPr txBox="1"/>
          <p:nvPr/>
        </p:nvSpPr>
        <p:spPr>
          <a:xfrm>
            <a:off x="461963" y="1404938"/>
            <a:ext cx="8412162" cy="2984186"/>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The satellite power system has two operation modes:</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42900" lvl="1" marL="939800" marR="0" rtl="0" algn="l">
              <a:spcBef>
                <a:spcPts val="0"/>
              </a:spcBef>
              <a:spcAft>
                <a:spcPts val="0"/>
              </a:spcAft>
              <a:buClr>
                <a:schemeClr val="lt1"/>
              </a:buClr>
              <a:buSzPts val="1800"/>
              <a:buFont typeface="Calibri"/>
              <a:buAutoNum type="arabicPeriod"/>
            </a:pPr>
            <a:r>
              <a:rPr b="0" i="0" lang="en-US" sz="1800" u="none" cap="none" strike="noStrike">
                <a:solidFill>
                  <a:schemeClr val="lt1"/>
                </a:solidFill>
                <a:latin typeface="Arial"/>
                <a:ea typeface="Arial"/>
                <a:cs typeface="Arial"/>
                <a:sym typeface="Arial"/>
              </a:rPr>
              <a:t>Regular mode where solar energy is available</a:t>
            </a:r>
            <a:endParaRPr/>
          </a:p>
          <a:p>
            <a:pPr indent="-342900" lvl="1" marL="939800" marR="0" rtl="0" algn="l">
              <a:spcBef>
                <a:spcPts val="0"/>
              </a:spcBef>
              <a:spcAft>
                <a:spcPts val="0"/>
              </a:spcAft>
              <a:buClr>
                <a:schemeClr val="lt1"/>
              </a:buClr>
              <a:buSzPts val="1800"/>
              <a:buFont typeface="Calibri"/>
              <a:buAutoNum type="arabicPeriod"/>
            </a:pPr>
            <a:r>
              <a:rPr b="0" i="0" lang="en-US" sz="1800" u="none" cap="none" strike="noStrike">
                <a:solidFill>
                  <a:schemeClr val="lt1"/>
                </a:solidFill>
                <a:latin typeface="Arial"/>
                <a:ea typeface="Arial"/>
                <a:cs typeface="Arial"/>
                <a:sym typeface="Arial"/>
              </a:rPr>
              <a:t>Sleep mode while in eclipse</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Eight solar panels surrounding the hexadecagonal exterior </a:t>
            </a:r>
            <a:endParaRPr/>
          </a:p>
          <a:p>
            <a:pPr indent="-203200" lvl="0" marL="457200" marR="0" rtl="0" algn="l">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a:p>
            <a:pPr indent="-317500" lvl="0" marL="4572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Arduino ecosystem used in conjunction with MATLAB</a:t>
            </a:r>
            <a:endParaRPr/>
          </a:p>
        </p:txBody>
      </p:sp>
      <p:pic>
        <p:nvPicPr>
          <p:cNvPr descr="Related image" id="117" name="Google Shape;117;p14"/>
          <p:cNvPicPr preferRelativeResize="0"/>
          <p:nvPr/>
        </p:nvPicPr>
        <p:blipFill rotWithShape="1">
          <a:blip r:embed="rId3">
            <a:alphaModFix/>
          </a:blip>
          <a:srcRect b="0" l="0" r="0" t="0"/>
          <a:stretch/>
        </p:blipFill>
        <p:spPr>
          <a:xfrm>
            <a:off x="4039563" y="4389124"/>
            <a:ext cx="4429626" cy="1666383"/>
          </a:xfrm>
          <a:prstGeom prst="rect">
            <a:avLst/>
          </a:prstGeom>
          <a:noFill/>
          <a:ln>
            <a:noFill/>
          </a:ln>
        </p:spPr>
      </p:pic>
      <p:pic>
        <p:nvPicPr>
          <p:cNvPr descr="A circuit board&#10;&#10;Description generated with high confidence" id="118" name="Google Shape;118;p14"/>
          <p:cNvPicPr preferRelativeResize="0"/>
          <p:nvPr/>
        </p:nvPicPr>
        <p:blipFill rotWithShape="1">
          <a:blip r:embed="rId4">
            <a:alphaModFix/>
          </a:blip>
          <a:srcRect b="0" l="0" r="0" t="0"/>
          <a:stretch/>
        </p:blipFill>
        <p:spPr>
          <a:xfrm>
            <a:off x="1077913" y="3947190"/>
            <a:ext cx="1909264" cy="2545685"/>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